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80" r:id="rId5"/>
    <p:sldId id="259" r:id="rId6"/>
    <p:sldId id="260" r:id="rId7"/>
    <p:sldId id="261" r:id="rId8"/>
    <p:sldId id="262" r:id="rId9"/>
    <p:sldId id="263" r:id="rId10"/>
    <p:sldId id="264" r:id="rId11"/>
    <p:sldId id="265" r:id="rId12"/>
    <p:sldId id="266" r:id="rId13"/>
    <p:sldId id="267" r:id="rId14"/>
    <p:sldId id="279" r:id="rId15"/>
    <p:sldId id="268" r:id="rId16"/>
    <p:sldId id="269" r:id="rId17"/>
    <p:sldId id="270" r:id="rId18"/>
    <p:sldId id="271" r:id="rId19"/>
    <p:sldId id="272" r:id="rId20"/>
    <p:sldId id="273" r:id="rId21"/>
    <p:sldId id="274" r:id="rId22"/>
    <p:sldId id="275" r:id="rId23"/>
    <p:sldId id="276" r:id="rId24"/>
    <p:sldId id="277" r:id="rId25"/>
    <p:sldId id="278" r:id="rId26"/>
  </p:sldIdLst>
  <p:sldSz cx="12192000" cy="6858000"/>
  <p:notesSz cx="6735763" cy="9866313"/>
  <p:embeddedFontLst>
    <p:embeddedFont>
      <p:font typeface="Calibri" panose="020F0502020204030204" pitchFamily="34" charset="0"/>
      <p:regular r:id="rId28"/>
      <p:bold r:id="rId29"/>
      <p:italic r:id="rId30"/>
      <p:boldItalic r:id="rId31"/>
    </p:embeddedFont>
    <p:embeddedFont>
      <p:font typeface="MULI REGULAR ROMAN" pitchFamily="2" charset="77"/>
      <p:regular r:id="rId32"/>
    </p:embeddedFont>
    <p:embeddedFont>
      <p:font typeface="Quicksand" pitchFamily="2" charset="77"/>
      <p:regular r:id="rId33"/>
      <p:bold r:id="rId34"/>
    </p:embeddedFont>
    <p:embeddedFont>
      <p:font typeface="Trebuchet MS" panose="020B0703020202090204" pitchFamily="34" charset="0"/>
      <p:regular r:id="rId35"/>
      <p:bold r:id="rId36"/>
      <p: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Ep7LUufJOmo4iAhMFFN2vAPAX4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7143"/>
  </p:normalViewPr>
  <p:slideViewPr>
    <p:cSldViewPr snapToGrid="0">
      <p:cViewPr varScale="1">
        <p:scale>
          <a:sx n="97" d="100"/>
          <a:sy n="97" d="100"/>
        </p:scale>
        <p:origin x="1704"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15373" y="0"/>
            <a:ext cx="2918831" cy="49502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5" name="Google Shape;95;p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Palestinians in Gaza live under Palestinian rule, but there is a blockade on Gaza that Palestinians want to end.</a:t>
            </a:r>
            <a:endParaRPr/>
          </a:p>
        </p:txBody>
      </p:sp>
      <p:sp>
        <p:nvSpPr>
          <p:cNvPr id="158" name="Google Shape;158;p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Israelis, particularly those living near the border with Gaza, suffer from rocket attacks by Palestinian militants that they want to end. Around 10 Israelis have been killed in the most recent escalation of violence.</a:t>
            </a:r>
            <a:endParaRPr/>
          </a:p>
        </p:txBody>
      </p:sp>
      <p:sp>
        <p:nvSpPr>
          <p:cNvPr id="164" name="Google Shape;164;p1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Palestinians suffer from Israeli air strikes on Gaza that they want to end. Over 200 Palestinians have been killed in the most recent escalation of violence.</a:t>
            </a:r>
            <a:endParaRPr/>
          </a:p>
        </p:txBody>
      </p:sp>
      <p:sp>
        <p:nvSpPr>
          <p:cNvPr id="170" name="Google Shape;170;p1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Israelis also want to ensure that in the future, they can live safely without fear of attacks being carried out against unarmed civilians. At the height of the Palestinian uprising in the early 2000s, there was a bomb almost every day for a year in Israel and many still live with that trauma.</a:t>
            </a:r>
            <a:endParaRPr/>
          </a:p>
        </p:txBody>
      </p:sp>
      <p:sp>
        <p:nvSpPr>
          <p:cNvPr id="176" name="Google Shape;176;p1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Palestinian citizens of Israel have been campaigning recently alongside Jewish Israelis for equality and counter-racism through large demonstrations in the major cities of Israel.</a:t>
            </a:r>
          </a:p>
        </p:txBody>
      </p:sp>
      <p:sp>
        <p:nvSpPr>
          <p:cNvPr id="4" name="Slide Number Placeholder 3"/>
          <p:cNvSpPr>
            <a:spLocks noGrp="1"/>
          </p:cNvSpPr>
          <p:nvPr>
            <p:ph type="sldNum" sz="quarter" idx="5"/>
          </p:nvPr>
        </p:nvSpPr>
        <p:spPr/>
        <p:txBody>
          <a:bodyPr/>
          <a:lstStyle/>
          <a:p>
            <a:fld id="{0FF47DF0-F097-4306-9267-9D814B2E2D2F}" type="slidenum">
              <a:rPr lang="en-US" smtClean="0">
                <a:uFillTx/>
              </a:rPr>
              <a:t>14</a:t>
            </a:fld>
            <a:endParaRPr lang="en-US">
              <a:uFillTx/>
            </a:endParaRPr>
          </a:p>
        </p:txBody>
      </p:sp>
    </p:spTree>
    <p:extLst>
      <p:ext uri="{BB962C8B-B14F-4D97-AF65-F5344CB8AC3E}">
        <p14:creationId xmlns:p14="http://schemas.microsoft.com/office/powerpoint/2010/main" val="407736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There are other needs and interests that both Palestinians and Israelis have that you can learn about in a full Solutions Not Sides programme. However, the bottom line is that they are all people, just like us, who deserve a life of dignity, freedom and peace </a:t>
            </a:r>
            <a:endParaRPr/>
          </a:p>
          <a:p>
            <a:pPr marL="171450" lvl="0" indent="-171450" algn="l" rtl="0">
              <a:spcBef>
                <a:spcPts val="0"/>
              </a:spcBef>
              <a:spcAft>
                <a:spcPts val="0"/>
              </a:spcAft>
              <a:buClr>
                <a:schemeClr val="dk1"/>
              </a:buClr>
              <a:buSzPts val="1200"/>
              <a:buFont typeface="Arial"/>
              <a:buChar char="•"/>
            </a:pPr>
            <a:r>
              <a:rPr lang="en-US"/>
              <a:t>Many people hurt are children who have inherited this situation from the previous generations. In order to make a change for the future, we need to understand something of what happened in the past</a:t>
            </a:r>
            <a:endParaRPr/>
          </a:p>
        </p:txBody>
      </p:sp>
      <p:sp>
        <p:nvSpPr>
          <p:cNvPr id="182" name="Google Shape;182;p1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We are now going to watch a 20-minute short film about the history of the region, in which an Israeli and a Palestinian will share some of their societies’ reflections on the history </a:t>
            </a:r>
            <a:endParaRPr dirty="0"/>
          </a:p>
          <a:p>
            <a:pPr marL="171450" lvl="0" indent="-171450" algn="l" rtl="0">
              <a:spcBef>
                <a:spcPts val="0"/>
              </a:spcBef>
              <a:spcAft>
                <a:spcPts val="0"/>
              </a:spcAft>
              <a:buClr>
                <a:schemeClr val="dk1"/>
              </a:buClr>
              <a:buSzPts val="1200"/>
              <a:buFont typeface="Arial"/>
              <a:buChar char="•"/>
            </a:pPr>
            <a:r>
              <a:rPr lang="en-US" dirty="0"/>
              <a:t>After watching the video, you will be welcome to share some of your reflections about why each side wishes to have a home in this land</a:t>
            </a:r>
            <a:endParaRPr dirty="0"/>
          </a:p>
        </p:txBody>
      </p:sp>
      <p:sp>
        <p:nvSpPr>
          <p:cNvPr id="190" name="Google Shape;190;p1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Share some reflections about why each side wishes to have a home in this land.</a:t>
            </a:r>
            <a:endParaRPr/>
          </a:p>
        </p:txBody>
      </p:sp>
      <p:sp>
        <p:nvSpPr>
          <p:cNvPr id="201" name="Google Shape;201;p1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Many Israelis see Israel as a place where they should be able to live freely and safely as Jews.</a:t>
            </a:r>
            <a:endParaRPr/>
          </a:p>
        </p:txBody>
      </p:sp>
      <p:sp>
        <p:nvSpPr>
          <p:cNvPr id="207" name="Google Shape;207;p1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Many Palestinians see Palestine as a place where they should be able to live freely and safely as Palestinians.</a:t>
            </a:r>
            <a:endParaRPr dirty="0"/>
          </a:p>
        </p:txBody>
      </p:sp>
      <p:sp>
        <p:nvSpPr>
          <p:cNvPr id="213" name="Google Shape;213;p1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Arial"/>
                <a:ea typeface="Arial"/>
                <a:cs typeface="Arial"/>
                <a:sym typeface="Arial"/>
              </a:rPr>
              <a:t>Israel-Palestine has been in the news recently. As a school we care about the people there who have been suffering due to the violence, and about those in our own school community who may affected in any way. Today, we are using these slides from an organisation called Solutions Not Sides to:</a:t>
            </a:r>
            <a:endParaRPr/>
          </a:p>
          <a:p>
            <a:pPr marL="0" lvl="0" indent="0" algn="l" rtl="0">
              <a:spcBef>
                <a:spcPts val="0"/>
              </a:spcBef>
              <a:spcAft>
                <a:spcPts val="0"/>
              </a:spcAft>
              <a:buNone/>
            </a:pPr>
            <a:endParaRPr sz="1200">
              <a:latin typeface="Arial"/>
              <a:ea typeface="Arial"/>
              <a:cs typeface="Arial"/>
              <a:sym typeface="Arial"/>
            </a:endParaRPr>
          </a:p>
          <a:p>
            <a:pPr marL="457200" lvl="0" indent="-457200" algn="l" rtl="0">
              <a:spcBef>
                <a:spcPts val="0"/>
              </a:spcBef>
              <a:spcAft>
                <a:spcPts val="0"/>
              </a:spcAft>
              <a:buClr>
                <a:schemeClr val="dk1"/>
              </a:buClr>
              <a:buSzPts val="1200"/>
              <a:buFont typeface="Calibri"/>
              <a:buAutoNum type="arabicPeriod"/>
            </a:pPr>
            <a:r>
              <a:rPr lang="en-US" sz="1200">
                <a:latin typeface="Arial"/>
                <a:ea typeface="Arial"/>
                <a:cs typeface="Arial"/>
                <a:sym typeface="Arial"/>
              </a:rPr>
              <a:t>Provide, as a school, the opportunity to express concern about this issue in a way that is civil and respectful to all members of our community</a:t>
            </a:r>
            <a:endParaRPr/>
          </a:p>
          <a:p>
            <a:pPr marL="457200" lvl="0" indent="-457200" algn="l" rtl="0">
              <a:spcBef>
                <a:spcPts val="0"/>
              </a:spcBef>
              <a:spcAft>
                <a:spcPts val="0"/>
              </a:spcAft>
              <a:buClr>
                <a:schemeClr val="dk1"/>
              </a:buClr>
              <a:buSzPts val="1200"/>
              <a:buFont typeface="Calibri"/>
              <a:buAutoNum type="arabicPeriod"/>
            </a:pPr>
            <a:r>
              <a:rPr lang="en-US" sz="1200">
                <a:latin typeface="Arial"/>
                <a:ea typeface="Arial"/>
                <a:cs typeface="Arial"/>
                <a:sym typeface="Arial"/>
              </a:rPr>
              <a:t>Explore some of the historical narratives from both perspectives</a:t>
            </a:r>
            <a:endParaRPr/>
          </a:p>
          <a:p>
            <a:pPr marL="457200" lvl="0" indent="-457200" algn="l" rtl="0">
              <a:spcBef>
                <a:spcPts val="0"/>
              </a:spcBef>
              <a:spcAft>
                <a:spcPts val="0"/>
              </a:spcAft>
              <a:buClr>
                <a:schemeClr val="dk1"/>
              </a:buClr>
              <a:buSzPts val="1200"/>
              <a:buFont typeface="Calibri"/>
              <a:buAutoNum type="arabicPeriod"/>
            </a:pPr>
            <a:r>
              <a:rPr lang="en-US" sz="1200">
                <a:latin typeface="Arial"/>
                <a:ea typeface="Arial"/>
                <a:cs typeface="Arial"/>
                <a:sym typeface="Arial"/>
              </a:rPr>
              <a:t>Reflect on how ordinary people have been affected in recent events</a:t>
            </a:r>
            <a:endParaRPr/>
          </a:p>
          <a:p>
            <a:pPr marL="457200" lvl="0" indent="-457200" algn="l" rtl="0">
              <a:spcBef>
                <a:spcPts val="0"/>
              </a:spcBef>
              <a:spcAft>
                <a:spcPts val="0"/>
              </a:spcAft>
              <a:buClr>
                <a:schemeClr val="dk1"/>
              </a:buClr>
              <a:buSzPts val="1200"/>
              <a:buFont typeface="Calibri"/>
              <a:buAutoNum type="arabicPeriod"/>
            </a:pPr>
            <a:r>
              <a:rPr lang="en-US" sz="1200">
                <a:latin typeface="Arial"/>
                <a:ea typeface="Arial"/>
                <a:cs typeface="Arial"/>
                <a:sym typeface="Arial"/>
              </a:rPr>
              <a:t>Consider an approach that is centred on finding solutions rather than supporting one side against the other</a:t>
            </a:r>
            <a:endParaRPr/>
          </a:p>
          <a:p>
            <a:pPr marL="457200" lvl="0" indent="-381000" algn="l" rtl="0">
              <a:spcBef>
                <a:spcPts val="0"/>
              </a:spcBef>
              <a:spcAft>
                <a:spcPts val="0"/>
              </a:spcAft>
              <a:buClr>
                <a:schemeClr val="dk1"/>
              </a:buClr>
              <a:buSzPts val="1200"/>
              <a:buFont typeface="Calibri"/>
              <a:buNone/>
            </a:pPr>
            <a:endParaRPr sz="1200">
              <a:latin typeface="Arial"/>
              <a:ea typeface="Arial"/>
              <a:cs typeface="Arial"/>
              <a:sym typeface="Arial"/>
            </a:endParaRPr>
          </a:p>
          <a:p>
            <a:pPr marL="0" lvl="0" indent="0" algn="l" rtl="0">
              <a:spcBef>
                <a:spcPts val="0"/>
              </a:spcBef>
              <a:spcAft>
                <a:spcPts val="0"/>
              </a:spcAft>
              <a:buNone/>
            </a:pPr>
            <a:r>
              <a:rPr lang="en-US" sz="1200">
                <a:latin typeface="Arial"/>
                <a:ea typeface="Arial"/>
                <a:cs typeface="Arial"/>
                <a:sym typeface="Arial"/>
              </a:rPr>
              <a:t>Let’s start with taking a moment to reflect on whether this issue is important to us personally, and if so, why we feel that it is important.</a:t>
            </a:r>
            <a:endParaRPr/>
          </a:p>
          <a:p>
            <a:pPr marL="342900" marR="0" lvl="0" indent="-190500" algn="l" rtl="0">
              <a:spcBef>
                <a:spcPts val="0"/>
              </a:spcBef>
              <a:spcAft>
                <a:spcPts val="0"/>
              </a:spcAft>
              <a:buClr>
                <a:schemeClr val="dk1"/>
              </a:buClr>
              <a:buSzPts val="2400"/>
              <a:buFont typeface="Noto Sans Symbols"/>
              <a:buNone/>
            </a:pPr>
            <a:endParaRPr sz="120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p>
        </p:txBody>
      </p:sp>
      <p:sp>
        <p:nvSpPr>
          <p:cNvPr id="103" name="Google Shape;103;p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Because we care about the people of Palestine and Israel, we want to see a future in which there is a just and peaceful solution for them. If we support one side to win against the other, then the violence and pain will continue and so will the current situation of…</a:t>
            </a:r>
            <a:endParaRPr dirty="0"/>
          </a:p>
        </p:txBody>
      </p:sp>
      <p:sp>
        <p:nvSpPr>
          <p:cNvPr id="219" name="Google Shape;219;p1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Lose-lose.</a:t>
            </a:r>
            <a:endParaRPr dirty="0"/>
          </a:p>
        </p:txBody>
      </p:sp>
      <p:sp>
        <p:nvSpPr>
          <p:cNvPr id="225" name="Google Shape;225;p1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2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As you talk to friends and family and do further research on this issue, think about what a win-win outcome could look like. There are millions of Palestinians and Israelis living in this piece of land and they need to find a way to coexist.</a:t>
            </a:r>
            <a:endParaRPr dirty="0"/>
          </a:p>
        </p:txBody>
      </p:sp>
      <p:sp>
        <p:nvSpPr>
          <p:cNvPr id="231" name="Google Shape;231;p2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Should the two-state solution be properly implemented with East and West Jerusalem as the capitals of the two states?</a:t>
            </a:r>
            <a:endParaRPr dirty="0"/>
          </a:p>
        </p:txBody>
      </p:sp>
      <p:sp>
        <p:nvSpPr>
          <p:cNvPr id="237" name="Google Shape;237;p2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Should there be some form of single, bi-national state, or perhaps a confederacy where the two states have a certain level of independence but have collaboration on some things? </a:t>
            </a:r>
            <a:endParaRPr dirty="0"/>
          </a:p>
        </p:txBody>
      </p:sp>
      <p:sp>
        <p:nvSpPr>
          <p:cNvPr id="244" name="Google Shape;244;p2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Remember to keep the lives of Palestinians and Israelis and what they need at the heart of your activism – both sides are human beings and deserve our support to demand an end to the violence from their leaders </a:t>
            </a:r>
            <a:endParaRPr dirty="0"/>
          </a:p>
          <a:p>
            <a:pPr marL="171450" lvl="0" indent="-171450" algn="l" rtl="0">
              <a:spcBef>
                <a:spcPts val="0"/>
              </a:spcBef>
              <a:spcAft>
                <a:spcPts val="0"/>
              </a:spcAft>
              <a:buClr>
                <a:schemeClr val="dk1"/>
              </a:buClr>
              <a:buSzPts val="1200"/>
              <a:buFont typeface="Arial"/>
              <a:buChar char="•"/>
            </a:pPr>
            <a:r>
              <a:rPr lang="en-US" dirty="0"/>
              <a:t>The media has many different voices on this issue and a lot are biased towards one side or the other. Follow Solutions Not Sides online for more information and resources. Every week, they issue a news update on current events in Israel-Palestine that draws from diverse news sources so that you can get a broader picture of what is going on </a:t>
            </a:r>
            <a:endParaRPr dirty="0"/>
          </a:p>
          <a:p>
            <a:pPr marL="171450" lvl="0" indent="-171450" algn="l" rtl="0">
              <a:spcBef>
                <a:spcPts val="0"/>
              </a:spcBef>
              <a:spcAft>
                <a:spcPts val="0"/>
              </a:spcAft>
              <a:buClr>
                <a:schemeClr val="dk1"/>
              </a:buClr>
              <a:buSzPts val="1200"/>
              <a:buFont typeface="Arial"/>
              <a:buChar char="•"/>
            </a:pPr>
            <a:r>
              <a:rPr lang="en-US" dirty="0"/>
              <a:t>There are also some other </a:t>
            </a:r>
            <a:r>
              <a:rPr lang="en-US" dirty="0" err="1"/>
              <a:t>organisations</a:t>
            </a:r>
            <a:r>
              <a:rPr lang="en-US" dirty="0"/>
              <a:t> that offer opportunities for British young people to learn and discuss more about the topic</a:t>
            </a:r>
          </a:p>
          <a:p>
            <a:pPr marL="171450" lvl="0" indent="-171450" algn="l" rtl="0">
              <a:spcBef>
                <a:spcPts val="0"/>
              </a:spcBef>
              <a:spcAft>
                <a:spcPts val="0"/>
              </a:spcAft>
              <a:buClr>
                <a:schemeClr val="dk1"/>
              </a:buClr>
              <a:buSzPts val="1200"/>
              <a:buFont typeface="Arial"/>
              <a:buChar char="•"/>
            </a:pPr>
            <a:r>
              <a:rPr lang="en-US" dirty="0"/>
              <a:t>Look out for the SNS hashtag campaign #</a:t>
            </a:r>
            <a:r>
              <a:rPr lang="en-US" dirty="0" err="1"/>
              <a:t>IfTheyCanWeCan</a:t>
            </a:r>
            <a:r>
              <a:rPr lang="en-US" dirty="0"/>
              <a:t> on social media highlighting example of Israelis and Palestinians standing together to hold their leaders to account and demand peace</a:t>
            </a:r>
            <a:endParaRPr dirty="0"/>
          </a:p>
        </p:txBody>
      </p:sp>
      <p:sp>
        <p:nvSpPr>
          <p:cNvPr id="250" name="Google Shape;250;p2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For many different reasons, people often support these positions of free Palestine or save Israel. It is natural and good to show sympathy and concern for the people on either side, especially if you know some people personally. However, those positions can get stuck, and we end up doing very little to help the people on the ground to find a way forward to a better life</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It can be helpful to try and understand how people think and feel about it, without any pressure to agree. This is so we can have a civil discussion about a difficult topic </a:t>
            </a:r>
          </a:p>
          <a:p>
            <a:pPr marL="171450" lvl="0" indent="-95250" algn="l" rtl="0">
              <a:spcBef>
                <a:spcPts val="0"/>
              </a:spcBef>
              <a:spcAft>
                <a:spcPts val="0"/>
              </a:spcAft>
              <a:buClr>
                <a:schemeClr val="dk1"/>
              </a:buClr>
              <a:buSzPts val="1200"/>
              <a:buFont typeface="Arial"/>
              <a:buNone/>
            </a:pPr>
            <a:endParaRPr dirty="0"/>
          </a:p>
        </p:txBody>
      </p:sp>
      <p:sp>
        <p:nvSpPr>
          <p:cNvPr id="112" name="Google Shape;112;p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18721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The tip of this iceberg represents those two positions that many people in this country who are pro-Palestine or pro-Israel support. But under the water are all the reasons why they might hold those positions</a:t>
            </a:r>
            <a:endParaRPr/>
          </a:p>
          <a:p>
            <a:pPr marL="171450" lvl="0" indent="-171450" algn="l" rtl="0">
              <a:spcBef>
                <a:spcPts val="0"/>
              </a:spcBef>
              <a:spcAft>
                <a:spcPts val="0"/>
              </a:spcAft>
              <a:buClr>
                <a:schemeClr val="dk1"/>
              </a:buClr>
              <a:buSzPts val="1200"/>
              <a:buFont typeface="Arial"/>
              <a:buChar char="•"/>
            </a:pPr>
            <a:r>
              <a:rPr lang="en-US"/>
              <a:t>What are some of the reasons for why people feel a strong sense of sympathy or support for Palestine and Israel?</a:t>
            </a:r>
            <a:endParaRPr/>
          </a:p>
        </p:txBody>
      </p:sp>
      <p:sp>
        <p:nvSpPr>
          <p:cNvPr id="127" name="Google Shape;127;p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Let’s have a deeper conversation now, focusing on the situation for the ordinary people on the ground</a:t>
            </a:r>
            <a:endParaRPr/>
          </a:p>
          <a:p>
            <a:pPr marL="171450" lvl="0" indent="-171450" algn="l" rtl="0">
              <a:spcBef>
                <a:spcPts val="0"/>
              </a:spcBef>
              <a:spcAft>
                <a:spcPts val="0"/>
              </a:spcAft>
              <a:buClr>
                <a:schemeClr val="dk1"/>
              </a:buClr>
              <a:buSzPts val="1200"/>
              <a:buFont typeface="Arial"/>
              <a:buChar char="•"/>
            </a:pPr>
            <a:r>
              <a:rPr lang="en-US"/>
              <a:t>The region we are speaking about is situated here on the eastern side of the Mediterranean Sea</a:t>
            </a:r>
            <a:endParaRPr/>
          </a:p>
          <a:p>
            <a:pPr marL="171450" lvl="0" indent="-171450" algn="l" rtl="0">
              <a:spcBef>
                <a:spcPts val="0"/>
              </a:spcBef>
              <a:spcAft>
                <a:spcPts val="0"/>
              </a:spcAft>
              <a:buClr>
                <a:schemeClr val="dk1"/>
              </a:buClr>
              <a:buSzPts val="1200"/>
              <a:buFont typeface="Arial"/>
              <a:buChar char="•"/>
            </a:pPr>
            <a:r>
              <a:rPr lang="en-US"/>
              <a:t>These two areas are known as Israel (yellow) and Palestine (green), or you may also hear Palestine referred to as the Occupied Palestinian Territories. The whole area with both together is only about the size of Wales, so it is quite a small territory</a:t>
            </a:r>
            <a:endParaRPr/>
          </a:p>
          <a:p>
            <a:pPr marL="171450" lvl="0" indent="-171450" algn="l" rtl="0">
              <a:spcBef>
                <a:spcPts val="0"/>
              </a:spcBef>
              <a:spcAft>
                <a:spcPts val="0"/>
              </a:spcAft>
              <a:buClr>
                <a:schemeClr val="dk1"/>
              </a:buClr>
              <a:buSzPts val="1200"/>
              <a:buFont typeface="Arial"/>
              <a:buChar char="•"/>
            </a:pPr>
            <a:r>
              <a:rPr lang="en-US"/>
              <a:t>Israel and Palestine are two national movements who both want to have their state in this piece of territory and the borders you see here are based on international resolutions but have not yet been agreed upon or implemented by the Israeli and Palestinian leadership. For this reason, you may have seen maps that do not show these borders and refer to all the land as only Palestine or Israel</a:t>
            </a:r>
            <a:endParaRPr/>
          </a:p>
        </p:txBody>
      </p:sp>
      <p:sp>
        <p:nvSpPr>
          <p:cNvPr id="133" name="Google Shape;133;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In addition, the blue areas that you see here in the West Bank are under Israeli control and Palestinians only have the pink areas under their own control</a:t>
            </a:r>
            <a:endParaRPr/>
          </a:p>
          <a:p>
            <a:pPr marL="171450" lvl="0" indent="-171450" algn="l" rtl="0">
              <a:spcBef>
                <a:spcPts val="0"/>
              </a:spcBef>
              <a:spcAft>
                <a:spcPts val="0"/>
              </a:spcAft>
              <a:buClr>
                <a:schemeClr val="dk1"/>
              </a:buClr>
              <a:buSzPts val="1200"/>
              <a:buFont typeface="Arial"/>
              <a:buChar char="•"/>
            </a:pPr>
            <a:r>
              <a:rPr lang="en-US"/>
              <a:t>The yellow areas are under joint control</a:t>
            </a:r>
            <a:endParaRPr/>
          </a:p>
          <a:p>
            <a:pPr marL="171450" lvl="0" indent="-171450" algn="l" rtl="0">
              <a:spcBef>
                <a:spcPts val="0"/>
              </a:spcBef>
              <a:spcAft>
                <a:spcPts val="0"/>
              </a:spcAft>
              <a:buClr>
                <a:schemeClr val="dk1"/>
              </a:buClr>
              <a:buSzPts val="1200"/>
              <a:buFont typeface="Arial"/>
              <a:buChar char="•"/>
            </a:pPr>
            <a:r>
              <a:rPr lang="en-US"/>
              <a:t>The red dots are Israeli settlements where Israeli citizens are living in Palestinian areas, which are illegal under international law</a:t>
            </a:r>
            <a:endParaRPr/>
          </a:p>
        </p:txBody>
      </p:sp>
      <p:sp>
        <p:nvSpPr>
          <p:cNvPr id="139" name="Google Shape;139;p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known under international law as an occupation of Palestinian land and Palestinians want it to end.</a:t>
            </a:r>
            <a:endParaRPr/>
          </a:p>
        </p:txBody>
      </p:sp>
      <p:sp>
        <p:nvSpPr>
          <p:cNvPr id="146" name="Google Shape;146;p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Palestinians say that they would like settlement expansion to stop and that the loss of land due to these settlements be addressed in any peace negotiation.</a:t>
            </a:r>
            <a:endParaRPr/>
          </a:p>
        </p:txBody>
      </p:sp>
      <p:sp>
        <p:nvSpPr>
          <p:cNvPr id="152" name="Google Shape;152;p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25"/>
          <p:cNvSpPr/>
          <p:nvPr/>
        </p:nvSpPr>
        <p:spPr>
          <a:xfrm>
            <a:off x="0" y="0"/>
            <a:ext cx="12192000" cy="4572001"/>
          </a:xfrm>
          <a:prstGeom prst="rect">
            <a:avLst/>
          </a:prstGeom>
          <a:solidFill>
            <a:srgbClr val="148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5"/>
          <p:cNvSpPr/>
          <p:nvPr/>
        </p:nvSpPr>
        <p:spPr>
          <a:xfrm>
            <a:off x="-1" y="0"/>
            <a:ext cx="12192000" cy="4572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5"/>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5"/>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800"/>
              <a:buNone/>
              <a:defRPr sz="1800">
                <a:solidFill>
                  <a:srgbClr val="0C0C0C"/>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sp>
        <p:nvSpPr>
          <p:cNvPr id="21" name="Google Shape;21;p2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5"/>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24" name="Google Shape;24;p25"/>
          <p:cNvCxnSpPr/>
          <p:nvPr/>
        </p:nvCxnSpPr>
        <p:spPr>
          <a:xfrm rot="10800000">
            <a:off x="8386843" y="5264106"/>
            <a:ext cx="0" cy="914400"/>
          </a:xfrm>
          <a:prstGeom prst="straightConnector1">
            <a:avLst/>
          </a:prstGeom>
          <a:noFill/>
          <a:ln w="19050" cap="flat" cmpd="sng">
            <a:solidFill>
              <a:srgbClr val="1482AB"/>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80"/>
        <p:cNvGrpSpPr/>
        <p:nvPr/>
      </p:nvGrpSpPr>
      <p:grpSpPr>
        <a:xfrm>
          <a:off x="0" y="0"/>
          <a:ext cx="0" cy="0"/>
          <a:chOff x="0" y="0"/>
          <a:chExt cx="0" cy="0"/>
        </a:xfrm>
      </p:grpSpPr>
      <p:sp>
        <p:nvSpPr>
          <p:cNvPr id="81" name="Google Shape;81;p3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body" idx="1"/>
          </p:nvPr>
        </p:nvSpPr>
        <p:spPr>
          <a:xfrm rot="5400000">
            <a:off x="3872484" y="-562356"/>
            <a:ext cx="4023360" cy="972007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3" name="Google Shape;83;p34"/>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35"/>
          <p:cNvSpPr txBox="1">
            <a:spLocks noGrp="1"/>
          </p:cNvSpPr>
          <p:nvPr>
            <p:ph type="title"/>
          </p:nvPr>
        </p:nvSpPr>
        <p:spPr>
          <a:xfrm rot="5400000">
            <a:off x="7334251" y="2152650"/>
            <a:ext cx="5410200" cy="2628900"/>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35"/>
          <p:cNvSpPr txBox="1">
            <a:spLocks noGrp="1"/>
          </p:cNvSpPr>
          <p:nvPr>
            <p:ph type="body" idx="1"/>
          </p:nvPr>
        </p:nvSpPr>
        <p:spPr>
          <a:xfrm rot="5400000">
            <a:off x="2076451" y="-323850"/>
            <a:ext cx="5410200" cy="758190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9" name="Google Shape;89;p3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92" name="Google Shape;92;p35"/>
          <p:cNvCxnSpPr/>
          <p:nvPr/>
        </p:nvCxnSpPr>
        <p:spPr>
          <a:xfrm rot="10800000">
            <a:off x="10058400" y="59263"/>
            <a:ext cx="0" cy="9144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102412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28" name="Google Shape;28;p26"/>
          <p:cNvSpPr txBox="1">
            <a:spLocks noGrp="1"/>
          </p:cNvSpPr>
          <p:nvPr>
            <p:ph type="body" idx="2"/>
          </p:nvPr>
        </p:nvSpPr>
        <p:spPr>
          <a:xfrm>
            <a:off x="102412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26"/>
          <p:cNvSpPr txBox="1">
            <a:spLocks noGrp="1"/>
          </p:cNvSpPr>
          <p:nvPr>
            <p:ph type="body" idx="3"/>
          </p:nvPr>
        </p:nvSpPr>
        <p:spPr>
          <a:xfrm>
            <a:off x="599088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0" name="Google Shape;30;p26"/>
          <p:cNvSpPr txBox="1">
            <a:spLocks noGrp="1"/>
          </p:cNvSpPr>
          <p:nvPr>
            <p:ph type="body" idx="4"/>
          </p:nvPr>
        </p:nvSpPr>
        <p:spPr>
          <a:xfrm>
            <a:off x="599088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26"/>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6"/>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34"/>
        <p:cNvGrpSpPr/>
        <p:nvPr/>
      </p:nvGrpSpPr>
      <p:grpSpPr>
        <a:xfrm>
          <a:off x="0" y="0"/>
          <a:ext cx="0" cy="0"/>
          <a:chOff x="0" y="0"/>
          <a:chExt cx="0" cy="0"/>
        </a:xfrm>
      </p:grpSpPr>
      <p:sp>
        <p:nvSpPr>
          <p:cNvPr id="35" name="Google Shape;35;p2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7"/>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27"/>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0"/>
        <p:cNvGrpSpPr/>
        <p:nvPr/>
      </p:nvGrpSpPr>
      <p:grpSpPr>
        <a:xfrm>
          <a:off x="0" y="0"/>
          <a:ext cx="0" cy="0"/>
          <a:chOff x="0" y="0"/>
          <a:chExt cx="0" cy="0"/>
        </a:xfrm>
      </p:grpSpPr>
      <p:sp>
        <p:nvSpPr>
          <p:cNvPr id="41" name="Google Shape;41;p28"/>
          <p:cNvSpPr/>
          <p:nvPr/>
        </p:nvSpPr>
        <p:spPr>
          <a:xfrm>
            <a:off x="0" y="0"/>
            <a:ext cx="12192000" cy="4572001"/>
          </a:xfrm>
          <a:prstGeom prst="rect">
            <a:avLst/>
          </a:prstGeom>
          <a:solidFill>
            <a:srgbClr val="1D9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8"/>
          <p:cNvSpPr/>
          <p:nvPr/>
        </p:nvSpPr>
        <p:spPr>
          <a:xfrm>
            <a:off x="-1" y="0"/>
            <a:ext cx="12192000" cy="4572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8"/>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5000"/>
              <a:buFont typeface="Twentieth Century"/>
              <a:buNone/>
              <a:defRPr sz="5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0C0C0C"/>
                </a:solidFill>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45" name="Google Shape;45;p28"/>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8"/>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48" name="Google Shape;48;p28"/>
          <p:cNvCxnSpPr/>
          <p:nvPr/>
        </p:nvCxnSpPr>
        <p:spPr>
          <a:xfrm rot="10800000">
            <a:off x="8386843" y="5264106"/>
            <a:ext cx="0" cy="914400"/>
          </a:xfrm>
          <a:prstGeom prst="straightConnector1">
            <a:avLst/>
          </a:prstGeom>
          <a:noFill/>
          <a:ln w="19050" cap="flat" cmpd="sng">
            <a:solidFill>
              <a:srgbClr val="1482AB"/>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body" idx="1"/>
          </p:nvPr>
        </p:nvSpPr>
        <p:spPr>
          <a:xfrm>
            <a:off x="1024127"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29"/>
          <p:cNvSpPr txBox="1">
            <a:spLocks noGrp="1"/>
          </p:cNvSpPr>
          <p:nvPr>
            <p:ph type="body" idx="2"/>
          </p:nvPr>
        </p:nvSpPr>
        <p:spPr>
          <a:xfrm>
            <a:off x="5989320"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3" name="Google Shape;53;p29"/>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9"/>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9"/>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56"/>
        <p:cNvGrpSpPr/>
        <p:nvPr/>
      </p:nvGrpSpPr>
      <p:grpSpPr>
        <a:xfrm>
          <a:off x="0" y="0"/>
          <a:ext cx="0" cy="0"/>
          <a:chOff x="0" y="0"/>
          <a:chExt cx="0" cy="0"/>
        </a:xfrm>
      </p:grpSpPr>
      <p:sp>
        <p:nvSpPr>
          <p:cNvPr id="57" name="Google Shape;57;p3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0"/>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1"/>
        <p:cNvGrpSpPr/>
        <p:nvPr/>
      </p:nvGrpSpPr>
      <p:grpSpPr>
        <a:xfrm>
          <a:off x="0" y="0"/>
          <a:ext cx="0" cy="0"/>
          <a:chOff x="0" y="0"/>
          <a:chExt cx="0" cy="0"/>
        </a:xfrm>
      </p:grpSpPr>
      <p:sp>
        <p:nvSpPr>
          <p:cNvPr id="62" name="Google Shape;62;p31"/>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1024128" y="471509"/>
            <a:ext cx="438912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2"/>
          <p:cNvSpPr txBox="1">
            <a:spLocks noGrp="1"/>
          </p:cNvSpPr>
          <p:nvPr>
            <p:ph type="body" idx="1"/>
          </p:nvPr>
        </p:nvSpPr>
        <p:spPr>
          <a:xfrm>
            <a:off x="5715000" y="822960"/>
            <a:ext cx="5678424" cy="5184648"/>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200"/>
              </a:spcBef>
              <a:spcAft>
                <a:spcPts val="0"/>
              </a:spcAft>
              <a:buSzPts val="2400"/>
              <a:buChar char=" "/>
              <a:defRPr sz="2400"/>
            </a:lvl1pPr>
            <a:lvl2pPr marL="914400" lvl="1" indent="-355600" algn="l">
              <a:lnSpc>
                <a:spcPct val="90000"/>
              </a:lnSpc>
              <a:spcBef>
                <a:spcPts val="200"/>
              </a:spcBef>
              <a:spcAft>
                <a:spcPts val="0"/>
              </a:spcAft>
              <a:buSzPts val="2000"/>
              <a:buChar char="🢝"/>
              <a:defRPr sz="2000"/>
            </a:lvl2pPr>
            <a:lvl3pPr marL="1371600" lvl="2" indent="-330200" algn="l">
              <a:lnSpc>
                <a:spcPct val="90000"/>
              </a:lnSpc>
              <a:spcBef>
                <a:spcPts val="400"/>
              </a:spcBef>
              <a:spcAft>
                <a:spcPts val="0"/>
              </a:spcAft>
              <a:buSzPts val="1600"/>
              <a:buChar char="🢝"/>
              <a:defRPr sz="16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68" name="Google Shape;68;p32"/>
          <p:cNvSpPr txBox="1">
            <a:spLocks noGrp="1"/>
          </p:cNvSpPr>
          <p:nvPr>
            <p:ph type="body" idx="2"/>
          </p:nvPr>
        </p:nvSpPr>
        <p:spPr>
          <a:xfrm>
            <a:off x="1024128" y="2257506"/>
            <a:ext cx="4389120" cy="3762294"/>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600"/>
              </a:spcBef>
              <a:spcAft>
                <a:spcPts val="0"/>
              </a:spcAft>
              <a:buSzPts val="1600"/>
              <a:buNone/>
              <a:defRPr sz="16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69" name="Google Shape;69;p32"/>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457200" y="4960138"/>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3"/>
          <p:cNvSpPr>
            <a:spLocks noGrp="1"/>
          </p:cNvSpPr>
          <p:nvPr>
            <p:ph type="pic" idx="2"/>
          </p:nvPr>
        </p:nvSpPr>
        <p:spPr>
          <a:xfrm>
            <a:off x="0" y="-1"/>
            <a:ext cx="12188952" cy="4572000"/>
          </a:xfrm>
          <a:prstGeom prst="rect">
            <a:avLst/>
          </a:prstGeom>
          <a:solidFill>
            <a:srgbClr val="76CEEF"/>
          </a:solidFill>
          <a:ln>
            <a:noFill/>
          </a:ln>
        </p:spPr>
        <p:txBody>
          <a:bodyPr spcFirstLastPara="1" wrap="square" lIns="457200" tIns="365750" rIns="45700" bIns="45700" anchor="t" anchorCtr="0">
            <a:normAutofit/>
          </a:bodyPr>
          <a:lstStyle>
            <a:lvl1pPr marR="0" lvl="0" algn="l" rtl="0">
              <a:lnSpc>
                <a:spcPct val="90000"/>
              </a:lnSpc>
              <a:spcBef>
                <a:spcPts val="1200"/>
              </a:spcBef>
              <a:spcAft>
                <a:spcPts val="0"/>
              </a:spcAft>
              <a:buClr>
                <a:schemeClr val="accent1"/>
              </a:buClr>
              <a:buSzPts val="3200"/>
              <a:buFont typeface="Twentieth Century"/>
              <a:buNone/>
              <a:defRPr sz="3200" b="0" i="0" u="none" strike="noStrike" cap="none">
                <a:solidFill>
                  <a:schemeClr val="dk1"/>
                </a:solidFill>
                <a:latin typeface="Twentieth Century"/>
                <a:ea typeface="Twentieth Century"/>
                <a:cs typeface="Twentieth Century"/>
                <a:sym typeface="Twentieth Century"/>
              </a:defRPr>
            </a:lvl1pPr>
            <a:lvl2pPr marR="0" lvl="1" algn="l" rtl="0">
              <a:lnSpc>
                <a:spcPct val="90000"/>
              </a:lnSpc>
              <a:spcBef>
                <a:spcPts val="200"/>
              </a:spcBef>
              <a:spcAft>
                <a:spcPts val="0"/>
              </a:spcAft>
              <a:buClr>
                <a:schemeClr val="accent1"/>
              </a:buClr>
              <a:buSzPts val="2800"/>
              <a:buFont typeface="Noto Sans Symbols"/>
              <a:buNone/>
              <a:defRPr sz="2800" b="0" i="0" u="none" strike="noStrike" cap="none">
                <a:solidFill>
                  <a:schemeClr val="dk1"/>
                </a:solidFill>
                <a:latin typeface="Twentieth Century"/>
                <a:ea typeface="Twentieth Century"/>
                <a:cs typeface="Twentieth Century"/>
                <a:sym typeface="Twentieth Century"/>
              </a:defRPr>
            </a:lvl2pPr>
            <a:lvl3pPr marR="0" lvl="2" algn="l" rtl="0">
              <a:lnSpc>
                <a:spcPct val="90000"/>
              </a:lnSpc>
              <a:spcBef>
                <a:spcPts val="400"/>
              </a:spcBef>
              <a:spcAft>
                <a:spcPts val="0"/>
              </a:spcAft>
              <a:buClr>
                <a:schemeClr val="accent1"/>
              </a:buClr>
              <a:buSzPts val="2400"/>
              <a:buFont typeface="Noto Sans Symbols"/>
              <a:buNone/>
              <a:defRPr sz="2400" b="0" i="0" u="none" strike="noStrike" cap="none">
                <a:solidFill>
                  <a:schemeClr val="dk1"/>
                </a:solidFill>
                <a:latin typeface="Twentieth Century"/>
                <a:ea typeface="Twentieth Century"/>
                <a:cs typeface="Twentieth Century"/>
                <a:sym typeface="Twentieth Century"/>
              </a:defRPr>
            </a:lvl3pPr>
            <a:lvl4pPr marR="0" lvl="3" algn="l" rtl="0">
              <a:lnSpc>
                <a:spcPct val="90000"/>
              </a:lnSpc>
              <a:spcBef>
                <a:spcPts val="400"/>
              </a:spcBef>
              <a:spcAft>
                <a:spcPts val="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4pPr>
            <a:lvl5pPr marR="0" lvl="4" algn="l" rtl="0">
              <a:lnSpc>
                <a:spcPct val="90000"/>
              </a:lnSpc>
              <a:spcBef>
                <a:spcPts val="400"/>
              </a:spcBef>
              <a:spcAft>
                <a:spcPts val="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5pPr>
            <a:lvl6pPr marR="0" lvl="5" algn="l" rtl="0">
              <a:lnSpc>
                <a:spcPct val="90000"/>
              </a:lnSpc>
              <a:spcBef>
                <a:spcPts val="400"/>
              </a:spcBef>
              <a:spcAft>
                <a:spcPts val="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400"/>
              </a:spcBef>
              <a:spcAft>
                <a:spcPts val="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400"/>
              </a:spcBef>
              <a:spcAft>
                <a:spcPts val="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2000"/>
              <a:buFont typeface="Noto Sans Symbols"/>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75" name="Google Shape;75;p33"/>
          <p:cNvSpPr txBox="1">
            <a:spLocks noGrp="1"/>
          </p:cNvSpPr>
          <p:nvPr>
            <p:ph type="body" idx="1"/>
          </p:nvPr>
        </p:nvSpPr>
        <p:spPr>
          <a:xfrm>
            <a:off x="8610600" y="4960138"/>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0C0C0C"/>
                </a:solidFill>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sp>
        <p:nvSpPr>
          <p:cNvPr id="76" name="Google Shape;76;p33"/>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3"/>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79" name="Google Shape;79;p33"/>
          <p:cNvCxnSpPr/>
          <p:nvPr/>
        </p:nvCxnSpPr>
        <p:spPr>
          <a:xfrm rot="10800000">
            <a:off x="8386843" y="5264106"/>
            <a:ext cx="0" cy="9144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5000"/>
              <a:buFont typeface="Twentieth Century"/>
              <a:buNone/>
              <a:defRPr sz="5000" b="0" i="0" u="none" strike="noStrike" cap="none">
                <a:solidFill>
                  <a:srgbClr val="0C0C0C"/>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lvl1pPr marL="457200" marR="0" lvl="0" indent="-368300" algn="l" rtl="0">
              <a:lnSpc>
                <a:spcPct val="90000"/>
              </a:lnSpc>
              <a:spcBef>
                <a:spcPts val="1200"/>
              </a:spcBef>
              <a:spcAft>
                <a:spcPts val="0"/>
              </a:spcAft>
              <a:buClr>
                <a:schemeClr val="accent1"/>
              </a:buClr>
              <a:buSzPts val="2200"/>
              <a:buFont typeface="Twentieth Century"/>
              <a:buChar char=" "/>
              <a:defRPr sz="22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90000"/>
              </a:lnSpc>
              <a:spcBef>
                <a:spcPts val="200"/>
              </a:spcBef>
              <a:spcAft>
                <a:spcPts val="0"/>
              </a:spcAft>
              <a:buClr>
                <a:schemeClr val="accent1"/>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 name="Google Shape;12;p24"/>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0C0C0C"/>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 name="Google Shape;13;p24"/>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0C0C0C"/>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4" name="Google Shape;14;p24"/>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rtl="0">
              <a:spcBef>
                <a:spcPts val="0"/>
              </a:spcBef>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cxnSp>
        <p:nvCxnSpPr>
          <p:cNvPr id="15" name="Google Shape;15;p24"/>
          <p:cNvCxnSpPr/>
          <p:nvPr/>
        </p:nvCxnSpPr>
        <p:spPr>
          <a:xfrm rot="10800000">
            <a:off x="762000" y="826324"/>
            <a:ext cx="0" cy="914400"/>
          </a:xfrm>
          <a:prstGeom prst="straightConnector1">
            <a:avLst/>
          </a:prstGeom>
          <a:noFill/>
          <a:ln w="19050" cap="flat" cmpd="sng">
            <a:solidFill>
              <a:schemeClr val="accent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youtube.com/watch?v=_-ZZ61U18r4&amp;feature=youtu.b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solutionsnotsides.co.uk/blog/2021/avoiding-antisemitic-islamophobic-hate-speec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p:nvPr/>
        </p:nvSpPr>
        <p:spPr>
          <a:xfrm>
            <a:off x="0" y="0"/>
            <a:ext cx="12188952" cy="457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98" name="Google Shape;98;p1"/>
          <p:cNvSpPr/>
          <p:nvPr/>
        </p:nvSpPr>
        <p:spPr>
          <a:xfrm>
            <a:off x="0" y="4571998"/>
            <a:ext cx="12188952" cy="2285543"/>
          </a:xfrm>
          <a:prstGeom prst="rect">
            <a:avLst/>
          </a:prstGeom>
          <a:solidFill>
            <a:srgbClr val="FF93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99" name="Google Shape;99;p1"/>
          <p:cNvSpPr txBox="1">
            <a:spLocks noGrp="1"/>
          </p:cNvSpPr>
          <p:nvPr>
            <p:ph type="ctrTitle"/>
          </p:nvPr>
        </p:nvSpPr>
        <p:spPr>
          <a:xfrm>
            <a:off x="387224" y="5006823"/>
            <a:ext cx="11414502" cy="146304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FFFFFF"/>
              </a:buClr>
              <a:buSzPts val="5000"/>
              <a:buFont typeface="Trebuchet MS"/>
              <a:buNone/>
            </a:pPr>
            <a:r>
              <a:rPr lang="en-US" sz="3200" b="1" dirty="0">
                <a:solidFill>
                  <a:srgbClr val="FFFFFF"/>
                </a:solidFill>
                <a:latin typeface="MULI REGULAR ROMAN" pitchFamily="2" charset="77"/>
                <a:ea typeface="Arial"/>
                <a:cs typeface="Arial"/>
                <a:sym typeface="Arial"/>
              </a:rPr>
              <a:t>LISTENING TO ISRAELI AND PALESTINIAN PEOPLE WHEN WE SEE VIOLENCE IN THE MEDIA</a:t>
            </a:r>
            <a:endParaRPr sz="3200" dirty="0">
              <a:latin typeface="MULI REGULAR ROMAN" pitchFamily="2" charset="77"/>
              <a:ea typeface="Arial"/>
              <a:cs typeface="Arial"/>
              <a:sym typeface="Arial"/>
            </a:endParaRPr>
          </a:p>
        </p:txBody>
      </p:sp>
      <p:pic>
        <p:nvPicPr>
          <p:cNvPr id="100" name="Google Shape;100;p1" descr="A picture containing drawing&#10;&#10;Description automatically generated"/>
          <p:cNvPicPr preferRelativeResize="0"/>
          <p:nvPr/>
        </p:nvPicPr>
        <p:blipFill rotWithShape="1">
          <a:blip r:embed="rId3">
            <a:alphaModFix/>
          </a:blip>
          <a:srcRect/>
          <a:stretch/>
        </p:blipFill>
        <p:spPr>
          <a:xfrm>
            <a:off x="2413628" y="434823"/>
            <a:ext cx="7361695" cy="34982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9" descr="A picture containing text&#10;&#10;Description automatically generated"/>
          <p:cNvPicPr preferRelativeResize="0"/>
          <p:nvPr/>
        </p:nvPicPr>
        <p:blipFill rotWithShape="1">
          <a:blip r:embed="rId3">
            <a:alphaModFix/>
          </a:blip>
          <a:srcRect/>
          <a:stretch/>
        </p:blipFill>
        <p:spPr>
          <a:xfrm>
            <a:off x="1242774" y="0"/>
            <a:ext cx="9706451"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0" descr="A picture containing text, smoke&#10;&#10;Description automatically generated"/>
          <p:cNvPicPr preferRelativeResize="0"/>
          <p:nvPr/>
        </p:nvPicPr>
        <p:blipFill rotWithShape="1">
          <a:blip r:embed="rId3">
            <a:alphaModFix/>
          </a:blip>
          <a:srcRect/>
          <a:stretch/>
        </p:blipFill>
        <p:spPr>
          <a:xfrm>
            <a:off x="1252850" y="0"/>
            <a:ext cx="9686299"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1" descr="A picture containing text, smoke, coming, steam&#10;&#10;Description automatically generated"/>
          <p:cNvPicPr preferRelativeResize="0"/>
          <p:nvPr/>
        </p:nvPicPr>
        <p:blipFill rotWithShape="1">
          <a:blip r:embed="rId3">
            <a:alphaModFix/>
          </a:blip>
          <a:srcRect/>
          <a:stretch/>
        </p:blipFill>
        <p:spPr>
          <a:xfrm>
            <a:off x="1237551" y="0"/>
            <a:ext cx="9716897"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2" descr="A picture containing text, bus, people&#10;&#10;Description automatically generated"/>
          <p:cNvPicPr preferRelativeResize="0"/>
          <p:nvPr/>
        </p:nvPicPr>
        <p:blipFill rotWithShape="1">
          <a:blip r:embed="rId3">
            <a:alphaModFix/>
          </a:blip>
          <a:srcRect/>
          <a:stretch/>
        </p:blipFill>
        <p:spPr>
          <a:xfrm>
            <a:off x="1225643" y="0"/>
            <a:ext cx="9740713"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meline&#10;&#10;Description automatically generated">
            <a:extLst>
              <a:ext uri="{FF2B5EF4-FFF2-40B4-BE49-F238E27FC236}">
                <a16:creationId xmlns:a16="http://schemas.microsoft.com/office/drawing/2014/main" id="{79DF96C9-F427-1943-B464-1F9082DC67BE}"/>
              </a:ext>
            </a:extLst>
          </p:cNvPr>
          <p:cNvPicPr>
            <a:picLocks noChangeAspect="1"/>
          </p:cNvPicPr>
          <p:nvPr/>
        </p:nvPicPr>
        <p:blipFill>
          <a:blip r:embed="rId3"/>
          <a:stretch>
            <a:fillRect/>
          </a:stretch>
        </p:blipFill>
        <p:spPr>
          <a:xfrm>
            <a:off x="1239296" y="0"/>
            <a:ext cx="9713407" cy="6858000"/>
          </a:xfrm>
          <a:prstGeom prst="rect">
            <a:avLst/>
          </a:prstGeom>
        </p:spPr>
      </p:pic>
    </p:spTree>
    <p:extLst>
      <p:ext uri="{BB962C8B-B14F-4D97-AF65-F5344CB8AC3E}">
        <p14:creationId xmlns:p14="http://schemas.microsoft.com/office/powerpoint/2010/main" val="363670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3"/>
        <p:cNvGrpSpPr/>
        <p:nvPr/>
      </p:nvGrpSpPr>
      <p:grpSpPr>
        <a:xfrm>
          <a:off x="0" y="0"/>
          <a:ext cx="0" cy="0"/>
          <a:chOff x="0" y="0"/>
          <a:chExt cx="0" cy="0"/>
        </a:xfrm>
      </p:grpSpPr>
      <p:sp>
        <p:nvSpPr>
          <p:cNvPr id="184" name="Google Shape;184;p13"/>
          <p:cNvSpPr/>
          <p:nvPr/>
        </p:nvSpPr>
        <p:spPr>
          <a:xfrm>
            <a:off x="733044" y="745236"/>
            <a:ext cx="10725912" cy="536752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185" name="Google Shape;185;p13" descr="A picture containing text, person, sitting, indoor&#10;&#10;Description automatically generated"/>
          <p:cNvPicPr preferRelativeResize="0"/>
          <p:nvPr/>
        </p:nvPicPr>
        <p:blipFill rotWithShape="1">
          <a:blip r:embed="rId3">
            <a:alphaModFix/>
          </a:blip>
          <a:srcRect/>
          <a:stretch/>
        </p:blipFill>
        <p:spPr>
          <a:xfrm>
            <a:off x="733044" y="1377091"/>
            <a:ext cx="5354477" cy="3774905"/>
          </a:xfrm>
          <a:prstGeom prst="rect">
            <a:avLst/>
          </a:prstGeom>
          <a:noFill/>
          <a:ln>
            <a:noFill/>
          </a:ln>
        </p:spPr>
      </p:pic>
      <p:pic>
        <p:nvPicPr>
          <p:cNvPr id="186" name="Google Shape;186;p13" descr="A picture containing text, person, outdoor&#10;&#10;Description automatically generated"/>
          <p:cNvPicPr preferRelativeResize="0"/>
          <p:nvPr/>
        </p:nvPicPr>
        <p:blipFill rotWithShape="1">
          <a:blip r:embed="rId4">
            <a:alphaModFix/>
          </a:blip>
          <a:srcRect/>
          <a:stretch/>
        </p:blipFill>
        <p:spPr>
          <a:xfrm>
            <a:off x="6100751" y="1377091"/>
            <a:ext cx="5354477" cy="37749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4" descr="A close up of a sign&#10;&#10;Description automatically generated"/>
          <p:cNvPicPr preferRelativeResize="0"/>
          <p:nvPr/>
        </p:nvPicPr>
        <p:blipFill rotWithShape="1">
          <a:blip r:embed="rId3">
            <a:alphaModFix/>
          </a:blip>
          <a:srcRect/>
          <a:stretch/>
        </p:blipFill>
        <p:spPr>
          <a:xfrm>
            <a:off x="-92746" y="-442314"/>
            <a:ext cx="12377492" cy="8722800"/>
          </a:xfrm>
          <a:prstGeom prst="rect">
            <a:avLst/>
          </a:prstGeom>
          <a:noFill/>
          <a:ln>
            <a:noFill/>
          </a:ln>
        </p:spPr>
      </p:pic>
      <p:sp>
        <p:nvSpPr>
          <p:cNvPr id="193" name="Google Shape;193;p14"/>
          <p:cNvSpPr/>
          <p:nvPr/>
        </p:nvSpPr>
        <p:spPr>
          <a:xfrm>
            <a:off x="1096542" y="6194577"/>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194" name="Google Shape;194;p14"/>
          <p:cNvSpPr/>
          <p:nvPr/>
        </p:nvSpPr>
        <p:spPr>
          <a:xfrm>
            <a:off x="6444930" y="6168145"/>
            <a:ext cx="515218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Watch the video: Israel-Palestine: A Beginner’s Guide</a:t>
            </a:r>
            <a:endParaRPr sz="1800">
              <a:solidFill>
                <a:schemeClr val="lt1"/>
              </a:solidFill>
              <a:latin typeface="Twentieth Century"/>
              <a:ea typeface="Twentieth Century"/>
              <a:cs typeface="Twentieth Century"/>
              <a:sym typeface="Twentieth Century"/>
            </a:endParaRPr>
          </a:p>
        </p:txBody>
      </p:sp>
      <p:sp>
        <p:nvSpPr>
          <p:cNvPr id="195" name="Google Shape;195;p14"/>
          <p:cNvSpPr txBox="1"/>
          <p:nvPr/>
        </p:nvSpPr>
        <p:spPr>
          <a:xfrm>
            <a:off x="4752871" y="5000768"/>
            <a:ext cx="7253707" cy="76944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chemeClr val="lt1"/>
                </a:solidFill>
                <a:latin typeface="MULI REGULAR ROMAN" pitchFamily="2" charset="77"/>
                <a:sym typeface="Arial"/>
              </a:rPr>
              <a:t>EXPLORING THE HISTORY</a:t>
            </a:r>
            <a:endParaRPr dirty="0">
              <a:latin typeface="MULI REGULAR ROMAN" pitchFamily="2" charset="77"/>
            </a:endParaRPr>
          </a:p>
        </p:txBody>
      </p:sp>
      <p:pic>
        <p:nvPicPr>
          <p:cNvPr id="196" name="Google Shape;196;p14" descr="A close up of a map  Description automatically generated"/>
          <p:cNvPicPr preferRelativeResize="0"/>
          <p:nvPr/>
        </p:nvPicPr>
        <p:blipFill rotWithShape="1">
          <a:blip r:embed="rId5">
            <a:alphaModFix/>
          </a:blip>
          <a:srcRect/>
          <a:stretch/>
        </p:blipFill>
        <p:spPr>
          <a:xfrm>
            <a:off x="6096000" y="135502"/>
            <a:ext cx="5993901" cy="3966114"/>
          </a:xfrm>
          <a:prstGeom prst="rect">
            <a:avLst/>
          </a:prstGeom>
          <a:noFill/>
          <a:ln>
            <a:noFill/>
          </a:ln>
        </p:spPr>
      </p:pic>
      <p:pic>
        <p:nvPicPr>
          <p:cNvPr id="197" name="Google Shape;197;p14" descr="A close up of a map  Description automatically generated"/>
          <p:cNvPicPr preferRelativeResize="0"/>
          <p:nvPr/>
        </p:nvPicPr>
        <p:blipFill rotWithShape="1">
          <a:blip r:embed="rId6">
            <a:alphaModFix/>
          </a:blip>
          <a:srcRect/>
          <a:stretch/>
        </p:blipFill>
        <p:spPr>
          <a:xfrm>
            <a:off x="94645" y="135502"/>
            <a:ext cx="6001355" cy="39661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5"/>
          <p:cNvPicPr preferRelativeResize="0"/>
          <p:nvPr/>
        </p:nvPicPr>
        <p:blipFill rotWithShape="1">
          <a:blip r:embed="rId3">
            <a:alphaModFix/>
          </a:blip>
          <a:srcRect/>
          <a:stretch/>
        </p:blipFill>
        <p:spPr>
          <a:xfrm>
            <a:off x="0" y="-863768"/>
            <a:ext cx="12192000" cy="85855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6" descr="Graphical user interface, application&#10;&#10;Description automatically generated"/>
          <p:cNvPicPr preferRelativeResize="0"/>
          <p:nvPr/>
        </p:nvPicPr>
        <p:blipFill rotWithShape="1">
          <a:blip r:embed="rId3">
            <a:alphaModFix/>
          </a:blip>
          <a:srcRect/>
          <a:stretch/>
        </p:blipFill>
        <p:spPr>
          <a:xfrm>
            <a:off x="1246951" y="0"/>
            <a:ext cx="9698097"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7" descr="A picture containing text&#10;&#10;Description automatically generated"/>
          <p:cNvPicPr preferRelativeResize="0"/>
          <p:nvPr/>
        </p:nvPicPr>
        <p:blipFill rotWithShape="1">
          <a:blip r:embed="rId3">
            <a:alphaModFix/>
          </a:blip>
          <a:srcRect/>
          <a:stretch/>
        </p:blipFill>
        <p:spPr>
          <a:xfrm>
            <a:off x="1233359" y="0"/>
            <a:ext cx="9725281"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5" name="Google Shape;105;p2"/>
          <p:cNvSpPr/>
          <p:nvPr/>
        </p:nvSpPr>
        <p:spPr>
          <a:xfrm>
            <a:off x="0" y="0"/>
            <a:ext cx="12192000" cy="7180481"/>
          </a:xfrm>
          <a:prstGeom prst="rect">
            <a:avLst/>
          </a:prstGeom>
          <a:solidFill>
            <a:schemeClr val="accent3"/>
          </a:solidFill>
          <a:ln w="15875"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106" name="Google Shape;106;p2"/>
          <p:cNvSpPr txBox="1">
            <a:spLocks noGrp="1"/>
          </p:cNvSpPr>
          <p:nvPr>
            <p:ph type="title"/>
          </p:nvPr>
        </p:nvSpPr>
        <p:spPr>
          <a:xfrm>
            <a:off x="590460" y="125945"/>
            <a:ext cx="6066818"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chemeClr val="lt1"/>
              </a:buClr>
              <a:buSzPts val="5000"/>
              <a:buFont typeface="Trebuchet MS"/>
              <a:buNone/>
            </a:pPr>
            <a:r>
              <a:rPr lang="en-US" sz="3600">
                <a:solidFill>
                  <a:schemeClr val="lt1"/>
                </a:solidFill>
                <a:latin typeface="Arial"/>
                <a:ea typeface="Arial"/>
                <a:cs typeface="Arial"/>
                <a:sym typeface="Arial"/>
              </a:rPr>
              <a:t>AS A SCHOOL, WE CARE</a:t>
            </a:r>
            <a:endParaRPr sz="3600">
              <a:latin typeface="Arial"/>
              <a:ea typeface="Arial"/>
              <a:cs typeface="Arial"/>
              <a:sym typeface="Arial"/>
            </a:endParaRPr>
          </a:p>
        </p:txBody>
      </p:sp>
      <p:sp>
        <p:nvSpPr>
          <p:cNvPr id="107" name="Google Shape;107;p2"/>
          <p:cNvSpPr txBox="1"/>
          <p:nvPr/>
        </p:nvSpPr>
        <p:spPr>
          <a:xfrm>
            <a:off x="6657278" y="4137102"/>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Twentieth Century"/>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108" name="Google Shape;108;p2"/>
          <p:cNvSpPr/>
          <p:nvPr/>
        </p:nvSpPr>
        <p:spPr>
          <a:xfrm>
            <a:off x="285399" y="1387024"/>
            <a:ext cx="11316141" cy="56322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dirty="0">
                <a:solidFill>
                  <a:schemeClr val="lt1"/>
                </a:solidFill>
                <a:latin typeface="MULI REGULAR ROMAN" pitchFamily="2" charset="77"/>
                <a:sym typeface="Arial"/>
              </a:rPr>
              <a:t>Israel-Palestine has been in the news recently. As a school we care about the people there who have been suffering due to the violence, and about those in our own school community who may affected in any way. Today, we are using these slides from an </a:t>
            </a:r>
            <a:r>
              <a:rPr lang="en-US" sz="2400" b="0" i="0" u="none" strike="noStrike" cap="none" dirty="0" err="1">
                <a:solidFill>
                  <a:schemeClr val="lt1"/>
                </a:solidFill>
                <a:latin typeface="MULI REGULAR ROMAN" pitchFamily="2" charset="77"/>
                <a:sym typeface="Arial"/>
              </a:rPr>
              <a:t>organisation</a:t>
            </a:r>
            <a:r>
              <a:rPr lang="en-US" sz="2400" b="0" i="0" u="none" strike="noStrike" cap="none" dirty="0">
                <a:solidFill>
                  <a:schemeClr val="lt1"/>
                </a:solidFill>
                <a:latin typeface="MULI REGULAR ROMAN" pitchFamily="2" charset="77"/>
                <a:sym typeface="Arial"/>
              </a:rPr>
              <a:t> called Solutions Not Sides to:</a:t>
            </a:r>
            <a:endParaRPr dirty="0">
              <a:latin typeface="MULI REGULAR ROMAN" pitchFamily="2" charset="77"/>
            </a:endParaRPr>
          </a:p>
          <a:p>
            <a:pPr marL="0" marR="0" lvl="0" indent="0" algn="l" rtl="0">
              <a:spcBef>
                <a:spcPts val="0"/>
              </a:spcBef>
              <a:spcAft>
                <a:spcPts val="0"/>
              </a:spcAft>
              <a:buNone/>
            </a:pPr>
            <a:endParaRPr sz="2400" dirty="0">
              <a:solidFill>
                <a:schemeClr val="lt1"/>
              </a:solidFill>
              <a:latin typeface="MULI REGULAR ROMAN" pitchFamily="2" charset="77"/>
              <a:sym typeface="Arial"/>
            </a:endParaRPr>
          </a:p>
          <a:p>
            <a:pPr marL="457200" marR="0" lvl="0" indent="-457200" algn="l" rtl="0">
              <a:spcBef>
                <a:spcPts val="0"/>
              </a:spcBef>
              <a:spcAft>
                <a:spcPts val="0"/>
              </a:spcAft>
              <a:buClr>
                <a:schemeClr val="lt1"/>
              </a:buClr>
              <a:buSzPts val="2400"/>
              <a:buFont typeface="Twentieth Century"/>
              <a:buAutoNum type="arabicPeriod"/>
            </a:pPr>
            <a:r>
              <a:rPr lang="en-US" sz="2400" dirty="0">
                <a:solidFill>
                  <a:schemeClr val="lt1"/>
                </a:solidFill>
                <a:latin typeface="MULI REGULAR ROMAN" pitchFamily="2" charset="77"/>
                <a:sym typeface="Arial"/>
              </a:rPr>
              <a:t>Provide, as a school, the opportunity to express concern about this issue in a way that is civil and respectful to all members of our community</a:t>
            </a:r>
            <a:endParaRPr dirty="0">
              <a:latin typeface="MULI REGULAR ROMAN" pitchFamily="2" charset="77"/>
            </a:endParaRPr>
          </a:p>
          <a:p>
            <a:pPr marL="457200" marR="0" lvl="0" indent="-457200" algn="l" rtl="0">
              <a:spcBef>
                <a:spcPts val="0"/>
              </a:spcBef>
              <a:spcAft>
                <a:spcPts val="0"/>
              </a:spcAft>
              <a:buClr>
                <a:schemeClr val="lt1"/>
              </a:buClr>
              <a:buSzPts val="2400"/>
              <a:buFont typeface="Twentieth Century"/>
              <a:buAutoNum type="arabicPeriod"/>
            </a:pPr>
            <a:r>
              <a:rPr lang="en-US" sz="2400" dirty="0">
                <a:solidFill>
                  <a:schemeClr val="lt1"/>
                </a:solidFill>
                <a:latin typeface="MULI REGULAR ROMAN" pitchFamily="2" charset="77"/>
                <a:sym typeface="Arial"/>
              </a:rPr>
              <a:t>Explore some of the historical narratives from both perspectives</a:t>
            </a:r>
            <a:endParaRPr dirty="0">
              <a:latin typeface="MULI REGULAR ROMAN" pitchFamily="2" charset="77"/>
            </a:endParaRPr>
          </a:p>
          <a:p>
            <a:pPr marL="457200" marR="0" lvl="0" indent="-457200" algn="l" rtl="0">
              <a:spcBef>
                <a:spcPts val="0"/>
              </a:spcBef>
              <a:spcAft>
                <a:spcPts val="0"/>
              </a:spcAft>
              <a:buClr>
                <a:schemeClr val="lt1"/>
              </a:buClr>
              <a:buSzPts val="2400"/>
              <a:buFont typeface="Twentieth Century"/>
              <a:buAutoNum type="arabicPeriod"/>
            </a:pPr>
            <a:r>
              <a:rPr lang="en-US" sz="2400" dirty="0">
                <a:solidFill>
                  <a:schemeClr val="lt1"/>
                </a:solidFill>
                <a:latin typeface="MULI REGULAR ROMAN" pitchFamily="2" charset="77"/>
                <a:sym typeface="Arial"/>
              </a:rPr>
              <a:t>Reflect on how ordinary people have been affected in recent events</a:t>
            </a:r>
            <a:endParaRPr dirty="0">
              <a:latin typeface="MULI REGULAR ROMAN" pitchFamily="2" charset="77"/>
            </a:endParaRPr>
          </a:p>
          <a:p>
            <a:pPr marL="457200" marR="0" lvl="0" indent="-457200" algn="l" rtl="0">
              <a:spcBef>
                <a:spcPts val="0"/>
              </a:spcBef>
              <a:spcAft>
                <a:spcPts val="0"/>
              </a:spcAft>
              <a:buClr>
                <a:schemeClr val="lt1"/>
              </a:buClr>
              <a:buSzPts val="2400"/>
              <a:buFont typeface="Twentieth Century"/>
              <a:buAutoNum type="arabicPeriod"/>
            </a:pPr>
            <a:r>
              <a:rPr lang="en-US" sz="2400" dirty="0">
                <a:solidFill>
                  <a:schemeClr val="lt1"/>
                </a:solidFill>
                <a:latin typeface="MULI REGULAR ROMAN" pitchFamily="2" charset="77"/>
                <a:sym typeface="Arial"/>
              </a:rPr>
              <a:t>Consider an approach that is </a:t>
            </a:r>
            <a:r>
              <a:rPr lang="en-US" sz="2400" dirty="0" err="1">
                <a:solidFill>
                  <a:schemeClr val="lt1"/>
                </a:solidFill>
                <a:latin typeface="MULI REGULAR ROMAN" pitchFamily="2" charset="77"/>
                <a:sym typeface="Arial"/>
              </a:rPr>
              <a:t>centred</a:t>
            </a:r>
            <a:r>
              <a:rPr lang="en-US" sz="2400" dirty="0">
                <a:solidFill>
                  <a:schemeClr val="lt1"/>
                </a:solidFill>
                <a:latin typeface="MULI REGULAR ROMAN" pitchFamily="2" charset="77"/>
                <a:sym typeface="Arial"/>
              </a:rPr>
              <a:t> on finding solutions rather than supporting one side against the other</a:t>
            </a:r>
            <a:endParaRPr dirty="0">
              <a:latin typeface="MULI REGULAR ROMAN" pitchFamily="2" charset="77"/>
            </a:endParaRPr>
          </a:p>
          <a:p>
            <a:pPr marL="457200" marR="0" lvl="0" indent="-304800" algn="l" rtl="0">
              <a:spcBef>
                <a:spcPts val="0"/>
              </a:spcBef>
              <a:spcAft>
                <a:spcPts val="0"/>
              </a:spcAft>
              <a:buClr>
                <a:schemeClr val="dk1"/>
              </a:buClr>
              <a:buSzPts val="2400"/>
              <a:buFont typeface="Twentieth Century"/>
              <a:buNone/>
            </a:pPr>
            <a:endParaRPr sz="2400" dirty="0">
              <a:solidFill>
                <a:schemeClr val="lt1"/>
              </a:solidFill>
              <a:latin typeface="MULI REGULAR ROMAN" pitchFamily="2" charset="77"/>
              <a:sym typeface="Arial"/>
            </a:endParaRPr>
          </a:p>
          <a:p>
            <a:pPr marL="0" marR="0" lvl="0" indent="0" algn="l" rtl="0">
              <a:spcBef>
                <a:spcPts val="0"/>
              </a:spcBef>
              <a:spcAft>
                <a:spcPts val="0"/>
              </a:spcAft>
              <a:buNone/>
            </a:pPr>
            <a:r>
              <a:rPr lang="en-US" sz="2400" dirty="0">
                <a:solidFill>
                  <a:schemeClr val="lt1"/>
                </a:solidFill>
                <a:latin typeface="MULI REGULAR ROMAN" pitchFamily="2" charset="77"/>
                <a:sym typeface="Arial"/>
              </a:rPr>
              <a:t>Let’s start with taking a moment to reflect on whether this issue is important to us personally, and if so, why we feel that it is important.</a:t>
            </a:r>
            <a:endParaRPr dirty="0">
              <a:latin typeface="MULI REGULAR ROMAN" pitchFamily="2" charset="77"/>
            </a:endParaRPr>
          </a:p>
          <a:p>
            <a:pPr marL="342900" marR="0" lvl="0" indent="-190500" algn="l" rtl="0">
              <a:spcBef>
                <a:spcPts val="0"/>
              </a:spcBef>
              <a:spcAft>
                <a:spcPts val="0"/>
              </a:spcAft>
              <a:buClr>
                <a:schemeClr val="dk1"/>
              </a:buClr>
              <a:buSzPts val="2400"/>
              <a:buFont typeface="Noto Sans Symbols"/>
              <a:buNone/>
            </a:pPr>
            <a:endParaRPr sz="2400" dirty="0">
              <a:solidFill>
                <a:schemeClr val="lt1"/>
              </a:solidFill>
              <a:latin typeface="MULI REGULAR ROMAN" pitchFamily="2" charset="77"/>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8" descr="A close up of text on a white background  Description automatically generated"/>
          <p:cNvPicPr preferRelativeResize="0"/>
          <p:nvPr/>
        </p:nvPicPr>
        <p:blipFill rotWithShape="1">
          <a:blip r:embed="rId3">
            <a:alphaModFix/>
          </a:blip>
          <a:srcRect/>
          <a:stretch/>
        </p:blipFill>
        <p:spPr>
          <a:xfrm>
            <a:off x="0" y="-265999"/>
            <a:ext cx="12192000" cy="73899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19" descr="A picture containing photo, different, food, man  Description automatically generated"/>
          <p:cNvPicPr preferRelativeResize="0"/>
          <p:nvPr/>
        </p:nvPicPr>
        <p:blipFill rotWithShape="1">
          <a:blip r:embed="rId3">
            <a:alphaModFix/>
          </a:blip>
          <a:srcRect/>
          <a:stretch/>
        </p:blipFill>
        <p:spPr>
          <a:xfrm>
            <a:off x="-1" y="-203138"/>
            <a:ext cx="12183579" cy="725925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20" descr="A group of people posing for the camera  Description automatically generated"/>
          <p:cNvPicPr preferRelativeResize="0"/>
          <p:nvPr/>
        </p:nvPicPr>
        <p:blipFill rotWithShape="1">
          <a:blip r:embed="rId3">
            <a:alphaModFix/>
          </a:blip>
          <a:srcRect/>
          <a:stretch/>
        </p:blipFill>
        <p:spPr>
          <a:xfrm>
            <a:off x="0" y="-355756"/>
            <a:ext cx="12192000" cy="75695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1"/>
          <p:cNvSpPr txBox="1"/>
          <p:nvPr/>
        </p:nvSpPr>
        <p:spPr>
          <a:xfrm>
            <a:off x="7065298" y="1203258"/>
            <a:ext cx="76976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F3F3F"/>
                </a:solidFill>
                <a:latin typeface="Quicksand"/>
                <a:ea typeface="Quicksand"/>
                <a:cs typeface="Quicksand"/>
                <a:sym typeface="Quicksand"/>
              </a:rPr>
              <a:t>Palestine</a:t>
            </a:r>
            <a:endParaRPr/>
          </a:p>
        </p:txBody>
      </p:sp>
      <p:pic>
        <p:nvPicPr>
          <p:cNvPr id="240" name="Google Shape;240;p21" descr="A close up of a map  Description automatically generated"/>
          <p:cNvPicPr preferRelativeResize="0"/>
          <p:nvPr/>
        </p:nvPicPr>
        <p:blipFill rotWithShape="1">
          <a:blip r:embed="rId3">
            <a:alphaModFix/>
          </a:blip>
          <a:srcRect/>
          <a:stretch/>
        </p:blipFill>
        <p:spPr>
          <a:xfrm>
            <a:off x="838254" y="0"/>
            <a:ext cx="9814452"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2" descr="A close up of a map  Description automatically generated"/>
          <p:cNvPicPr preferRelativeResize="0"/>
          <p:nvPr/>
        </p:nvPicPr>
        <p:blipFill rotWithShape="1">
          <a:blip r:embed="rId3">
            <a:alphaModFix/>
          </a:blip>
          <a:srcRect/>
          <a:stretch/>
        </p:blipFill>
        <p:spPr>
          <a:xfrm>
            <a:off x="821246" y="0"/>
            <a:ext cx="9726548"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3" descr="A screenshot of a cell phone  Description automatically generated"/>
          <p:cNvPicPr preferRelativeResize="0"/>
          <p:nvPr/>
        </p:nvPicPr>
        <p:blipFill rotWithShape="1">
          <a:blip r:embed="rId3">
            <a:alphaModFix/>
          </a:blip>
          <a:srcRect/>
          <a:stretch/>
        </p:blipFill>
        <p:spPr>
          <a:xfrm>
            <a:off x="0" y="0"/>
            <a:ext cx="12192000" cy="7417300"/>
          </a:xfrm>
          <a:prstGeom prst="rect">
            <a:avLst/>
          </a:prstGeom>
          <a:noFill/>
          <a:ln>
            <a:noFill/>
          </a:ln>
        </p:spPr>
      </p:pic>
      <p:sp>
        <p:nvSpPr>
          <p:cNvPr id="253" name="Google Shape;253;p23"/>
          <p:cNvSpPr txBox="1"/>
          <p:nvPr/>
        </p:nvSpPr>
        <p:spPr>
          <a:xfrm>
            <a:off x="5077874" y="3708650"/>
            <a:ext cx="647004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9300"/>
                </a:solidFill>
                <a:latin typeface="Arial"/>
                <a:ea typeface="Arial"/>
                <a:cs typeface="Arial"/>
                <a:sym typeface="Arial"/>
              </a:rPr>
              <a:t>CHECK OUT FURTHER OPPORTUNITIES WITH OUR PARTNERS:</a:t>
            </a:r>
            <a:endParaRPr/>
          </a:p>
        </p:txBody>
      </p:sp>
      <p:sp>
        <p:nvSpPr>
          <p:cNvPr id="254" name="Google Shape;254;p23"/>
          <p:cNvSpPr txBox="1"/>
          <p:nvPr/>
        </p:nvSpPr>
        <p:spPr>
          <a:xfrm rot="-1442807">
            <a:off x="9403491" y="1433384"/>
            <a:ext cx="226799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C000"/>
                </a:solidFill>
                <a:latin typeface="MULI REGULAR ROMAN" pitchFamily="2" charset="77"/>
                <a:sym typeface="Arial"/>
              </a:rPr>
              <a:t>Visit </a:t>
            </a:r>
            <a:r>
              <a:rPr lang="en-US" sz="1800" u="sng" dirty="0">
                <a:solidFill>
                  <a:schemeClr val="accent1"/>
                </a:solidFill>
                <a:latin typeface="MULI REGULAR ROMAN" pitchFamily="2" charset="77"/>
                <a:sym typeface="Arial"/>
                <a:hlinkClick r:id="rId4">
                  <a:extLst>
                    <a:ext uri="{A12FA001-AC4F-418D-AE19-62706E023703}">
                      <ahyp:hlinkClr xmlns:ahyp="http://schemas.microsoft.com/office/drawing/2018/hyperlinkcolor" val="tx"/>
                    </a:ext>
                  </a:extLst>
                </a:hlinkClick>
              </a:rPr>
              <a:t>our blog </a:t>
            </a:r>
            <a:r>
              <a:rPr lang="en-US" sz="1800" dirty="0">
                <a:solidFill>
                  <a:srgbClr val="FFC000"/>
                </a:solidFill>
                <a:latin typeface="MULI REGULAR ROMAN" pitchFamily="2" charset="77"/>
                <a:sym typeface="Arial"/>
              </a:rPr>
              <a:t>for a guide to avoiding hate speech around this topic!</a:t>
            </a:r>
            <a:endParaRPr dirty="0">
              <a:latin typeface="MULI REGULAR ROMAN" pitchFamily="2" charset="7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p:nvPr/>
        </p:nvSpPr>
        <p:spPr>
          <a:xfrm>
            <a:off x="-26504" y="0"/>
            <a:ext cx="12192000" cy="6858000"/>
          </a:xfrm>
          <a:prstGeom prst="rect">
            <a:avLst/>
          </a:prstGeom>
          <a:solidFill>
            <a:schemeClr val="accent3"/>
          </a:solidFill>
          <a:ln w="15875"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2800" dirty="0">
              <a:solidFill>
                <a:schemeClr val="lt1"/>
              </a:solidFill>
              <a:latin typeface="MULI REGULAR ROMAN" pitchFamily="2" charset="77"/>
              <a:ea typeface="Twentieth Century"/>
              <a:cs typeface="Twentieth Century"/>
              <a:sym typeface="Twentieth Century"/>
            </a:endParaRPr>
          </a:p>
          <a:p>
            <a:pPr marL="0" marR="0" lvl="0" indent="0" algn="ctr" rtl="0">
              <a:spcBef>
                <a:spcPts val="0"/>
              </a:spcBef>
              <a:spcAft>
                <a:spcPts val="0"/>
              </a:spcAft>
              <a:buNone/>
            </a:pPr>
            <a:endParaRPr lang="en-GB" sz="2800" dirty="0">
              <a:solidFill>
                <a:schemeClr val="lt1"/>
              </a:solidFill>
              <a:latin typeface="MULI REGULAR ROMAN" pitchFamily="2" charset="77"/>
              <a:ea typeface="Twentieth Century"/>
              <a:cs typeface="Twentieth Century"/>
              <a:sym typeface="Twentieth Century"/>
            </a:endParaRPr>
          </a:p>
          <a:p>
            <a:pPr marL="0" marR="0" lvl="0" indent="0" algn="ctr" rtl="0">
              <a:spcBef>
                <a:spcPts val="0"/>
              </a:spcBef>
              <a:spcAft>
                <a:spcPts val="0"/>
              </a:spcAft>
              <a:buNone/>
            </a:pPr>
            <a:endParaRPr lang="en-GB" sz="2800" dirty="0">
              <a:solidFill>
                <a:schemeClr val="lt1"/>
              </a:solidFill>
              <a:latin typeface="MULI REGULAR ROMAN" pitchFamily="2" charset="77"/>
              <a:ea typeface="Twentieth Century"/>
              <a:cs typeface="Twentieth Century"/>
              <a:sym typeface="Twentieth Century"/>
            </a:endParaRPr>
          </a:p>
          <a:p>
            <a:pPr marL="0" marR="0" lvl="0" indent="0" algn="ctr" rtl="0">
              <a:spcBef>
                <a:spcPts val="0"/>
              </a:spcBef>
              <a:spcAft>
                <a:spcPts val="0"/>
              </a:spcAft>
              <a:buNone/>
            </a:pPr>
            <a:endParaRPr lang="en-GB" sz="2800" dirty="0">
              <a:solidFill>
                <a:schemeClr val="lt1"/>
              </a:solidFill>
              <a:latin typeface="MULI REGULAR ROMAN" pitchFamily="2" charset="77"/>
              <a:ea typeface="Twentieth Century"/>
              <a:cs typeface="Twentieth Century"/>
              <a:sym typeface="Twentieth Century"/>
            </a:endParaRPr>
          </a:p>
          <a:p>
            <a:pPr marL="0" marR="0" lvl="0" indent="0" algn="ctr" rtl="0">
              <a:spcBef>
                <a:spcPts val="0"/>
              </a:spcBef>
              <a:spcAft>
                <a:spcPts val="0"/>
              </a:spcAft>
              <a:buNone/>
            </a:pPr>
            <a:r>
              <a:rPr lang="en-GB" sz="2800" dirty="0">
                <a:solidFill>
                  <a:schemeClr val="lt1"/>
                </a:solidFill>
                <a:latin typeface="MULI REGULAR ROMAN" pitchFamily="2" charset="77"/>
                <a:ea typeface="Twentieth Century"/>
                <a:cs typeface="Twentieth Century"/>
                <a:sym typeface="Twentieth Century"/>
              </a:rPr>
              <a:t>What positions do people in the UK take on Palestine and Israel?</a:t>
            </a:r>
            <a:endParaRPr sz="2800" dirty="0">
              <a:solidFill>
                <a:schemeClr val="lt1"/>
              </a:solidFill>
              <a:latin typeface="MULI REGULAR ROMAN" pitchFamily="2" charset="77"/>
              <a:ea typeface="Twentieth Century"/>
              <a:cs typeface="Twentieth Century"/>
              <a:sym typeface="Twentieth Century"/>
            </a:endParaRPr>
          </a:p>
        </p:txBody>
      </p:sp>
      <p:pic>
        <p:nvPicPr>
          <p:cNvPr id="122" name="Google Shape;122;p3"/>
          <p:cNvPicPr preferRelativeResize="0"/>
          <p:nvPr/>
        </p:nvPicPr>
        <p:blipFill rotWithShape="1">
          <a:blip r:embed="rId3">
            <a:alphaModFix/>
          </a:blip>
          <a:srcRect l="5567" t="24334" r="76655" b="62399"/>
          <a:stretch/>
        </p:blipFill>
        <p:spPr>
          <a:xfrm>
            <a:off x="7513491" y="1530260"/>
            <a:ext cx="2548344" cy="1517740"/>
          </a:xfrm>
          <a:prstGeom prst="rect">
            <a:avLst/>
          </a:prstGeom>
          <a:noFill/>
          <a:ln>
            <a:noFill/>
          </a:ln>
        </p:spPr>
      </p:pic>
      <p:pic>
        <p:nvPicPr>
          <p:cNvPr id="123" name="Google Shape;123;p3"/>
          <p:cNvPicPr preferRelativeResize="0"/>
          <p:nvPr/>
        </p:nvPicPr>
        <p:blipFill rotWithShape="1">
          <a:blip r:embed="rId3">
            <a:alphaModFix/>
          </a:blip>
          <a:srcRect l="76526" t="24165" r="5695" b="61859"/>
          <a:stretch/>
        </p:blipFill>
        <p:spPr>
          <a:xfrm>
            <a:off x="2381465" y="1530260"/>
            <a:ext cx="2548344" cy="15177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p:nvPr/>
        </p:nvSpPr>
        <p:spPr>
          <a:xfrm>
            <a:off x="0" y="0"/>
            <a:ext cx="12192000" cy="6858000"/>
          </a:xfrm>
          <a:prstGeom prst="rect">
            <a:avLst/>
          </a:prstGeom>
          <a:solidFill>
            <a:schemeClr val="accent3"/>
          </a:solidFill>
          <a:ln w="15875"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grpSp>
        <p:nvGrpSpPr>
          <p:cNvPr id="115" name="Google Shape;115;p3"/>
          <p:cNvGrpSpPr/>
          <p:nvPr/>
        </p:nvGrpSpPr>
        <p:grpSpPr>
          <a:xfrm>
            <a:off x="1983179" y="1084205"/>
            <a:ext cx="8680863" cy="4722830"/>
            <a:chOff x="0" y="0"/>
            <a:chExt cx="6057900" cy="1714500"/>
          </a:xfrm>
        </p:grpSpPr>
        <p:grpSp>
          <p:nvGrpSpPr>
            <p:cNvPr id="116" name="Google Shape;116;p3"/>
            <p:cNvGrpSpPr/>
            <p:nvPr/>
          </p:nvGrpSpPr>
          <p:grpSpPr>
            <a:xfrm>
              <a:off x="0" y="0"/>
              <a:ext cx="6057900" cy="1714500"/>
              <a:chOff x="0" y="0"/>
              <a:chExt cx="6057900" cy="1714500"/>
            </a:xfrm>
          </p:grpSpPr>
          <p:sp>
            <p:nvSpPr>
              <p:cNvPr id="117" name="Google Shape;117;p3"/>
              <p:cNvSpPr/>
              <p:nvPr/>
            </p:nvSpPr>
            <p:spPr>
              <a:xfrm>
                <a:off x="0" y="0"/>
                <a:ext cx="6057900" cy="1714500"/>
              </a:xfrm>
              <a:prstGeom prst="rect">
                <a:avLst/>
              </a:prstGeom>
              <a:no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grpSp>
            <p:nvGrpSpPr>
              <p:cNvPr id="118" name="Google Shape;118;p3"/>
              <p:cNvGrpSpPr/>
              <p:nvPr/>
            </p:nvGrpSpPr>
            <p:grpSpPr>
              <a:xfrm>
                <a:off x="149083" y="331971"/>
                <a:ext cx="5720968" cy="1160542"/>
                <a:chOff x="-4" y="83492"/>
                <a:chExt cx="5720968" cy="1160542"/>
              </a:xfrm>
            </p:grpSpPr>
            <p:sp>
              <p:nvSpPr>
                <p:cNvPr id="119" name="Google Shape;119;p3"/>
                <p:cNvSpPr/>
                <p:nvPr/>
              </p:nvSpPr>
              <p:spPr>
                <a:xfrm>
                  <a:off x="4989444" y="83492"/>
                  <a:ext cx="731520" cy="1160542"/>
                </a:xfrm>
                <a:prstGeom prst="curvedLeftArrow">
                  <a:avLst>
                    <a:gd name="adj1" fmla="val 25000"/>
                    <a:gd name="adj2" fmla="val 50000"/>
                    <a:gd name="adj3" fmla="val 25000"/>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sp>
              <p:nvSpPr>
                <p:cNvPr id="120" name="Google Shape;120;p3"/>
                <p:cNvSpPr/>
                <p:nvPr/>
              </p:nvSpPr>
              <p:spPr>
                <a:xfrm rot="10800000">
                  <a:off x="-4" y="83492"/>
                  <a:ext cx="731520" cy="1160542"/>
                </a:xfrm>
                <a:prstGeom prst="curvedLeftArrow">
                  <a:avLst>
                    <a:gd name="adj1" fmla="val 25000"/>
                    <a:gd name="adj2" fmla="val 50000"/>
                    <a:gd name="adj3" fmla="val 25000"/>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p:txBody>
            </p:sp>
          </p:grpSp>
        </p:grpSp>
        <p:sp>
          <p:nvSpPr>
            <p:cNvPr id="121" name="Google Shape;121;p3"/>
            <p:cNvSpPr txBox="1"/>
            <p:nvPr/>
          </p:nvSpPr>
          <p:spPr>
            <a:xfrm>
              <a:off x="1567284" y="579571"/>
              <a:ext cx="2879270" cy="610079"/>
            </a:xfrm>
            <a:prstGeom prst="rect">
              <a:avLst/>
            </a:prstGeom>
            <a:solidFill>
              <a:schemeClr val="accent3"/>
            </a:solid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800" b="1" dirty="0">
                  <a:solidFill>
                    <a:schemeClr val="dk1"/>
                  </a:solidFill>
                  <a:latin typeface="MULI REGULAR ROMAN" pitchFamily="2" charset="77"/>
                  <a:sym typeface="Arial"/>
                </a:rPr>
                <a:t>FREE PALESTINE</a:t>
              </a:r>
              <a:endParaRPr dirty="0">
                <a:latin typeface="MULI REGULAR ROMAN" pitchFamily="2" charset="77"/>
              </a:endParaRPr>
            </a:p>
            <a:p>
              <a:pPr marL="0" marR="0" lvl="0" indent="0" algn="ctr" rtl="0">
                <a:lnSpc>
                  <a:spcPct val="107000"/>
                </a:lnSpc>
                <a:spcBef>
                  <a:spcPts val="800"/>
                </a:spcBef>
                <a:spcAft>
                  <a:spcPts val="0"/>
                </a:spcAft>
                <a:buNone/>
              </a:pPr>
              <a:r>
                <a:rPr lang="en-US" sz="2800" b="1" dirty="0">
                  <a:solidFill>
                    <a:schemeClr val="dk1"/>
                  </a:solidFill>
                  <a:latin typeface="MULI REGULAR ROMAN" pitchFamily="2" charset="77"/>
                  <a:sym typeface="Arial"/>
                </a:rPr>
                <a:t>VS.</a:t>
              </a:r>
              <a:endParaRPr dirty="0">
                <a:latin typeface="MULI REGULAR ROMAN" pitchFamily="2" charset="77"/>
              </a:endParaRPr>
            </a:p>
            <a:p>
              <a:pPr marL="0" marR="0" lvl="0" indent="0" algn="ctr" rtl="0">
                <a:lnSpc>
                  <a:spcPct val="107000"/>
                </a:lnSpc>
                <a:spcBef>
                  <a:spcPts val="800"/>
                </a:spcBef>
                <a:spcAft>
                  <a:spcPts val="0"/>
                </a:spcAft>
                <a:buNone/>
              </a:pPr>
              <a:r>
                <a:rPr lang="en-US" sz="2800" b="1" dirty="0">
                  <a:solidFill>
                    <a:schemeClr val="dk1"/>
                  </a:solidFill>
                  <a:latin typeface="MULI REGULAR ROMAN" pitchFamily="2" charset="77"/>
                  <a:sym typeface="Arial"/>
                </a:rPr>
                <a:t>SAVE ISRAEL</a:t>
              </a:r>
              <a:endParaRPr dirty="0">
                <a:latin typeface="MULI REGULAR ROMAN" pitchFamily="2" charset="77"/>
              </a:endParaRPr>
            </a:p>
          </p:txBody>
        </p:sp>
      </p:grpSp>
      <p:pic>
        <p:nvPicPr>
          <p:cNvPr id="122" name="Google Shape;122;p3"/>
          <p:cNvPicPr preferRelativeResize="0"/>
          <p:nvPr/>
        </p:nvPicPr>
        <p:blipFill rotWithShape="1">
          <a:blip r:embed="rId3">
            <a:alphaModFix/>
          </a:blip>
          <a:srcRect l="5567" t="24334" r="76655" b="62399"/>
          <a:stretch/>
        </p:blipFill>
        <p:spPr>
          <a:xfrm>
            <a:off x="5204178" y="4459112"/>
            <a:ext cx="2167466" cy="1140178"/>
          </a:xfrm>
          <a:prstGeom prst="rect">
            <a:avLst/>
          </a:prstGeom>
          <a:noFill/>
          <a:ln>
            <a:noFill/>
          </a:ln>
        </p:spPr>
      </p:pic>
      <p:pic>
        <p:nvPicPr>
          <p:cNvPr id="123" name="Google Shape;123;p3"/>
          <p:cNvPicPr preferRelativeResize="0"/>
          <p:nvPr/>
        </p:nvPicPr>
        <p:blipFill rotWithShape="1">
          <a:blip r:embed="rId3">
            <a:alphaModFix/>
          </a:blip>
          <a:srcRect l="76526" t="24165" r="5695" b="61859"/>
          <a:stretch/>
        </p:blipFill>
        <p:spPr>
          <a:xfrm>
            <a:off x="5204178" y="1388532"/>
            <a:ext cx="2167466" cy="1201278"/>
          </a:xfrm>
          <a:prstGeom prst="rect">
            <a:avLst/>
          </a:prstGeom>
          <a:noFill/>
          <a:ln>
            <a:noFill/>
          </a:ln>
        </p:spPr>
      </p:pic>
    </p:spTree>
    <p:extLst>
      <p:ext uri="{BB962C8B-B14F-4D97-AF65-F5344CB8AC3E}">
        <p14:creationId xmlns:p14="http://schemas.microsoft.com/office/powerpoint/2010/main" val="3874283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4"/>
          <p:cNvPicPr preferRelativeResize="0"/>
          <p:nvPr/>
        </p:nvPicPr>
        <p:blipFill rotWithShape="1">
          <a:blip r:embed="rId3">
            <a:alphaModFix/>
          </a:blip>
          <a:srcRect/>
          <a:stretch/>
        </p:blipFill>
        <p:spPr>
          <a:xfrm>
            <a:off x="0" y="-450410"/>
            <a:ext cx="12192000" cy="85948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5" descr="A close up of a map&#10;&#10;Description automatically generated"/>
          <p:cNvPicPr preferRelativeResize="0"/>
          <p:nvPr/>
        </p:nvPicPr>
        <p:blipFill rotWithShape="1">
          <a:blip r:embed="rId3">
            <a:alphaModFix/>
          </a:blip>
          <a:srcRect/>
          <a:stretch/>
        </p:blipFill>
        <p:spPr>
          <a:xfrm>
            <a:off x="0" y="-737258"/>
            <a:ext cx="12192000" cy="859798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6"/>
          <p:cNvPicPr preferRelativeResize="0">
            <a:picLocks noGrp="1"/>
          </p:cNvPicPr>
          <p:nvPr>
            <p:ph type="body" idx="1"/>
          </p:nvPr>
        </p:nvPicPr>
        <p:blipFill rotWithShape="1">
          <a:blip r:embed="rId3">
            <a:alphaModFix/>
          </a:blip>
          <a:srcRect/>
          <a:stretch/>
        </p:blipFill>
        <p:spPr>
          <a:xfrm>
            <a:off x="3345051" y="1"/>
            <a:ext cx="5410200" cy="6858000"/>
          </a:xfrm>
          <a:prstGeom prst="rect">
            <a:avLst/>
          </a:prstGeom>
          <a:noFill/>
          <a:ln>
            <a:noFill/>
          </a:ln>
        </p:spPr>
      </p:pic>
      <p:sp>
        <p:nvSpPr>
          <p:cNvPr id="142" name="Google Shape;142;p6"/>
          <p:cNvSpPr txBox="1"/>
          <p:nvPr/>
        </p:nvSpPr>
        <p:spPr>
          <a:xfrm>
            <a:off x="4014060" y="418453"/>
            <a:ext cx="1952787" cy="194668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wentieth Century"/>
                <a:ea typeface="Twentieth Century"/>
                <a:cs typeface="Twentieth Century"/>
                <a:sym typeface="Twentieth Century"/>
              </a:rPr>
              <a:t>Settlement</a:t>
            </a:r>
            <a:endParaRPr/>
          </a:p>
          <a:p>
            <a:pPr marL="0" marR="0" lvl="0" indent="0" algn="l" rtl="0">
              <a:spcBef>
                <a:spcPts val="300"/>
              </a:spcBef>
              <a:spcAft>
                <a:spcPts val="0"/>
              </a:spcAft>
              <a:buNone/>
            </a:pPr>
            <a:r>
              <a:rPr lang="en-US" sz="1800">
                <a:solidFill>
                  <a:schemeClr val="dk1"/>
                </a:solidFill>
                <a:latin typeface="Twentieth Century"/>
                <a:ea typeface="Twentieth Century"/>
                <a:cs typeface="Twentieth Century"/>
                <a:sym typeface="Twentieth Century"/>
              </a:rPr>
              <a:t>Separation barrier</a:t>
            </a:r>
            <a:endParaRPr/>
          </a:p>
          <a:p>
            <a:pPr marL="0" marR="0" lvl="0" indent="0" algn="l" rtl="0">
              <a:spcBef>
                <a:spcPts val="300"/>
              </a:spcBef>
              <a:spcAft>
                <a:spcPts val="0"/>
              </a:spcAft>
              <a:buNone/>
            </a:pPr>
            <a:r>
              <a:rPr lang="en-US" sz="1800">
                <a:solidFill>
                  <a:schemeClr val="dk1"/>
                </a:solidFill>
                <a:latin typeface="Twentieth Century"/>
                <a:ea typeface="Twentieth Century"/>
                <a:cs typeface="Twentieth Century"/>
                <a:sym typeface="Twentieth Century"/>
              </a:rPr>
              <a:t>Area C</a:t>
            </a:r>
            <a:endParaRPr/>
          </a:p>
          <a:p>
            <a:pPr marL="0" marR="0" lvl="0" indent="0" algn="l" rtl="0">
              <a:spcBef>
                <a:spcPts val="300"/>
              </a:spcBef>
              <a:spcAft>
                <a:spcPts val="0"/>
              </a:spcAft>
              <a:buNone/>
            </a:pPr>
            <a:r>
              <a:rPr lang="en-US" sz="1800">
                <a:solidFill>
                  <a:schemeClr val="dk1"/>
                </a:solidFill>
                <a:latin typeface="Twentieth Century"/>
                <a:ea typeface="Twentieth Century"/>
                <a:cs typeface="Twentieth Century"/>
                <a:sym typeface="Twentieth Century"/>
              </a:rPr>
              <a:t>Area A</a:t>
            </a:r>
            <a:endParaRPr/>
          </a:p>
          <a:p>
            <a:pPr marL="0" marR="0" lvl="0" indent="0" algn="l" rtl="0">
              <a:spcBef>
                <a:spcPts val="300"/>
              </a:spcBef>
              <a:spcAft>
                <a:spcPts val="0"/>
              </a:spcAft>
              <a:buNone/>
            </a:pPr>
            <a:r>
              <a:rPr lang="en-US" sz="1800">
                <a:solidFill>
                  <a:schemeClr val="dk1"/>
                </a:solidFill>
                <a:latin typeface="Twentieth Century"/>
                <a:ea typeface="Twentieth Century"/>
                <a:cs typeface="Twentieth Century"/>
                <a:sym typeface="Twentieth Century"/>
              </a:rPr>
              <a:t>Area B</a:t>
            </a:r>
            <a:endParaRPr/>
          </a:p>
          <a:p>
            <a:pPr marL="0" marR="0" lvl="0" indent="0" algn="l" rtl="0">
              <a:spcBef>
                <a:spcPts val="300"/>
              </a:spcBef>
              <a:spcAft>
                <a:spcPts val="0"/>
              </a:spcAft>
              <a:buNone/>
            </a:pPr>
            <a:r>
              <a:rPr lang="en-US" sz="1800">
                <a:solidFill>
                  <a:schemeClr val="dk1"/>
                </a:solidFill>
                <a:latin typeface="Twentieth Century"/>
                <a:ea typeface="Twentieth Century"/>
                <a:cs typeface="Twentieth Century"/>
                <a:sym typeface="Twentieth Century"/>
              </a:rPr>
              <a:t>Nature reserve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7" descr="A picture containing text, sky&#10;&#10;Description automatically generated"/>
          <p:cNvPicPr preferRelativeResize="0"/>
          <p:nvPr/>
        </p:nvPicPr>
        <p:blipFill rotWithShape="1">
          <a:blip r:embed="rId3">
            <a:alphaModFix/>
          </a:blip>
          <a:srcRect/>
          <a:stretch/>
        </p:blipFill>
        <p:spPr>
          <a:xfrm>
            <a:off x="1229167" y="0"/>
            <a:ext cx="9733665"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8" descr="Graphical user interface&#10;&#10;Description automatically generated with low confidence"/>
          <p:cNvPicPr preferRelativeResize="0"/>
          <p:nvPr/>
        </p:nvPicPr>
        <p:blipFill rotWithShape="1">
          <a:blip r:embed="rId3">
            <a:alphaModFix/>
          </a:blip>
          <a:srcRect/>
          <a:stretch/>
        </p:blipFill>
        <p:spPr>
          <a:xfrm>
            <a:off x="1229167" y="0"/>
            <a:ext cx="9733665" cy="6858000"/>
          </a:xfrm>
          <a:prstGeom prst="rect">
            <a:avLst/>
          </a:prstGeom>
          <a:noFill/>
          <a:ln>
            <a:noFill/>
          </a:ln>
        </p:spPr>
      </p:pic>
    </p:spTree>
  </p:cSld>
  <p:clrMapOvr>
    <a:masterClrMapping/>
  </p:clrMapOvr>
</p:sld>
</file>

<file path=ppt/theme/theme1.xml><?xml version="1.0" encoding="utf-8"?>
<a:theme xmlns:a="http://schemas.openxmlformats.org/drawingml/2006/main" name="Default Theme">
  <a:themeElements>
    <a:clrScheme name="Inte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1521</Words>
  <Application>Microsoft Macintosh PowerPoint</Application>
  <PresentationFormat>Widescreen</PresentationFormat>
  <Paragraphs>94</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Trebuchet MS</vt:lpstr>
      <vt:lpstr>Twentieth Century</vt:lpstr>
      <vt:lpstr>MULI REGULAR ROMAN</vt:lpstr>
      <vt:lpstr>Noto Sans Symbols</vt:lpstr>
      <vt:lpstr>Calibri</vt:lpstr>
      <vt:lpstr>Arial</vt:lpstr>
      <vt:lpstr>Quicksand</vt:lpstr>
      <vt:lpstr>Default Theme</vt:lpstr>
      <vt:lpstr>LISTENING TO ISRAELI AND PALESTINIAN PEOPLE WHEN WE SEE VIOLENCE IN THE MEDIA</vt:lpstr>
      <vt:lpstr>AS A SCHOOL, WE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LISTENING TO ISRAELI AND PALESTINIAN PEOPLE WHEN WE SEE VIOLENCE IN THE MEDIA</dc:title>
  <dc:creator>OneVoice Intern</dc:creator>
  <cp:lastModifiedBy>Sharon Booth</cp:lastModifiedBy>
  <cp:revision>8</cp:revision>
  <dcterms:created xsi:type="dcterms:W3CDTF">2014-11-03T14:39:29Z</dcterms:created>
  <dcterms:modified xsi:type="dcterms:W3CDTF">2021-05-24T18:21:43Z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0x010100DE33CD7792F7D24894D330CD9EA636D4</vt:lpwstr>
  </property>
</Properties>
</file>