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81" r:id="rId4"/>
    <p:sldId id="275" r:id="rId5"/>
    <p:sldId id="276" r:id="rId6"/>
    <p:sldId id="266" r:id="rId7"/>
    <p:sldId id="271" r:id="rId8"/>
    <p:sldId id="272" r:id="rId9"/>
    <p:sldId id="273" r:id="rId10"/>
    <p:sldId id="274" r:id="rId11"/>
    <p:sldId id="282" r:id="rId12"/>
    <p:sldId id="264" r:id="rId13"/>
  </p:sldIdLst>
  <p:sldSz cx="12192000" cy="6858000"/>
  <p:notesSz cx="6735763" cy="9866313"/>
  <p:embeddedFontLst>
    <p:embeddedFont>
      <p:font typeface="Calibri" panose="020F0502020204030204" pitchFamily="34" charset="0"/>
      <p:regular r:id="rId15"/>
      <p:bold r:id="rId16"/>
      <p:italic r:id="rId17"/>
      <p:boldItalic r:id="rId18"/>
    </p:embeddedFont>
    <p:embeddedFont>
      <p:font typeface="MULI LIGHT ROMAN" pitchFamily="2" charset="77"/>
      <p:regular r:id="rId19"/>
    </p:embeddedFont>
    <p:embeddedFont>
      <p:font typeface="Quicksand" pitchFamily="2" charset="77"/>
      <p:regular r:id="rId20"/>
      <p:bold r:id="rId21"/>
    </p:embeddedFont>
    <p:embeddedFont>
      <p:font typeface="Trebuchet MS" panose="020B0703020202090204" pitchFamily="34"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EuIV9XKEZMqftDRicnP42Hgsw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6"/>
    <p:restoredTop sz="78312"/>
  </p:normalViewPr>
  <p:slideViewPr>
    <p:cSldViewPr snapToGrid="0">
      <p:cViewPr varScale="1">
        <p:scale>
          <a:sx n="128" d="100"/>
          <a:sy n="128" d="100"/>
        </p:scale>
        <p:origin x="122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50" d="100"/>
          <a:sy n="150" d="100"/>
        </p:scale>
        <p:origin x="2576"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hchr.org/Documents/AboutUs/CivilSociety/ReportHC/75_The%20Louis%20D.%20Brandeis%20Center%20_Fact%20Sheet%20Anti-Semitis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i="1" dirty="0"/>
              <a:t>Please refer to our teacher resources (available for download on the ‘Classroom Learning Resources’ page of our website) for an understanding of how this issue may be affecting your students. This presentation is intended for a 30/40-minute school assembly on any morning when the issue of the Israeli-Palestinian conflict hits our media headlines and students come into school with strong emotional responses to what they are seeing in the news. The following slides have a script in the slide notes for you to use. It is strongly recommended that you provide deeper learning opportunities for students who feel strongly about this at some point during the academic year. Please visit our website to book a session.</a:t>
            </a:r>
          </a:p>
          <a:p>
            <a:pPr marL="0" lvl="0" indent="0" algn="l" rtl="0">
              <a:lnSpc>
                <a:spcPct val="100000"/>
              </a:lnSpc>
              <a:spcBef>
                <a:spcPts val="0"/>
              </a:spcBef>
              <a:spcAft>
                <a:spcPts val="0"/>
              </a:spcAft>
              <a:buClr>
                <a:schemeClr val="dk1"/>
              </a:buClr>
              <a:buSzPts val="1200"/>
              <a:buFont typeface="Calibri"/>
              <a:buNone/>
            </a:pPr>
            <a:endParaRPr lang="en-GB" i="1" dirty="0"/>
          </a:p>
          <a:p>
            <a:pPr marL="0" lvl="0" indent="0" algn="l" rtl="0">
              <a:lnSpc>
                <a:spcPct val="100000"/>
              </a:lnSpc>
              <a:spcBef>
                <a:spcPts val="0"/>
              </a:spcBef>
              <a:spcAft>
                <a:spcPts val="0"/>
              </a:spcAft>
              <a:buSzPts val="1400"/>
              <a:buNone/>
            </a:pPr>
            <a:r>
              <a:rPr lang="en-GB" i="1" dirty="0"/>
              <a:t>“</a:t>
            </a:r>
            <a:r>
              <a:rPr lang="en-US" sz="1200" dirty="0">
                <a:latin typeface="Arial"/>
                <a:ea typeface="Arial"/>
                <a:cs typeface="Arial"/>
                <a:sym typeface="Arial"/>
              </a:rPr>
              <a:t>Good morning, everybody. As you may have seen, Israel-Palestine has become prominent in our news headlines again this week. As a school we care about the people there who have been suffering due to the violence, and about those in our own school community who may affected in any way.</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GB" dirty="0">
                <a:solidFill>
                  <a:srgbClr val="222222"/>
                </a:solidFill>
                <a:latin typeface="Trebuchet MS" panose="020B0703020202090204" pitchFamily="34" charset="0"/>
                <a:cs typeface="Arial"/>
              </a:rPr>
              <a:t>It is important this morning to </a:t>
            </a:r>
            <a:r>
              <a:rPr lang="en-GB" dirty="0">
                <a:latin typeface="Arial"/>
                <a:cs typeface="Arial"/>
              </a:rPr>
              <a:t>acknowledge that the conflict and the loss of life that we are seeing in the news is deeply upsetting, and it's okay to be angry, sad, confused, or any other emotion. Please be aware that staff are here to support you if you are struggling with this issue.”</a:t>
            </a:r>
            <a:endParaRPr lang="en-US" dirty="0">
              <a:latin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i="1" dirty="0"/>
          </a:p>
        </p:txBody>
      </p:sp>
      <p:sp>
        <p:nvSpPr>
          <p:cNvPr id="95" name="Google Shape;95;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“6. Do not state that Muslims should leave Palestine because they have the whole of the rest of the Middle East or that Israeli Jews should ‘go back to where they came from”</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“7. Israel is not a conspiracy to take over the Middle East or the World, and Palestine is not a conspiracy to enforce a Caliphate on Israel/Europe/the World. These are two national identities who both want to exist in the same piece of land</a:t>
            </a:r>
          </a:p>
          <a:p>
            <a:pPr marL="228600" indent="0" algn="l"/>
            <a:r>
              <a:rPr lang="en-GB" dirty="0"/>
              <a:t>8. Israel is not Nazi Germany. Palestine is not Daesh/ISIS.</a:t>
            </a:r>
          </a:p>
          <a:p>
            <a:pPr marL="228600" indent="0" algn="l"/>
            <a:endParaRPr lang="en-GB" dirty="0"/>
          </a:p>
          <a:p>
            <a:pPr marL="228600" indent="0" algn="l"/>
            <a:r>
              <a:rPr lang="en-GB" dirty="0"/>
              <a:t>Please be sensitive towards people who are pro-Israel and/or pro-Palestine at this time - they may have friends/family involved in the situation, or Israel/Palestine may represent something important to them such as their own sense of struggle or oppression or a place of safety in times of persecution. Solidarity with one side or the other is not a crime, they can be pro-Israel/pro-Palestine and still be pro-solution.</a:t>
            </a:r>
          </a:p>
          <a:p>
            <a:pPr marL="228600" indent="0" algn="l"/>
            <a:endParaRPr lang="en-GB" dirty="0"/>
          </a:p>
          <a:p>
            <a:pPr marL="228600" indent="0" algn="l"/>
            <a:r>
              <a:rPr lang="en-GB" dirty="0"/>
              <a:t>These guidelines will be made available to you, so you have them as a reference.”</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2603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marR="1259205" lvl="0" indent="0">
              <a:lnSpc>
                <a:spcPct val="107000"/>
              </a:lnSpc>
              <a:spcBef>
                <a:spcPts val="1200"/>
              </a:spcBef>
              <a:spcAft>
                <a:spcPts val="600"/>
              </a:spcAft>
            </a:pPr>
            <a:r>
              <a:rPr lang="en-GB" dirty="0"/>
              <a:t>“Finally, remember that the media has many different voices on this issue and a lot are biased towards one side or the other. You can follow Solutions Not Sides online for more information and resources. Every week, they issue a news update on current events in Palestine-Israel that draws from diverse news sources so that you can get a broader picture of what is going on. They also have other opportunities for you to learn more and get involved on this issue, and we as a school can let you know about other organisations that provide multiple perspectives, as well.</a:t>
            </a:r>
          </a:p>
          <a:p>
            <a:pPr marL="0" lvl="0" indent="0" rtl="0">
              <a:lnSpc>
                <a:spcPct val="100000"/>
              </a:lnSpc>
              <a:spcBef>
                <a:spcPts val="0"/>
              </a:spcBef>
              <a:spcAft>
                <a:spcPts val="0"/>
              </a:spcAft>
              <a:buSzPts val="1400"/>
              <a:buNone/>
            </a:pPr>
            <a:endParaRPr lang="en-GB" dirty="0"/>
          </a:p>
          <a:p>
            <a:pPr marL="0" lvl="0" indent="0" rtl="0">
              <a:lnSpc>
                <a:spcPct val="100000"/>
              </a:lnSpc>
              <a:spcBef>
                <a:spcPts val="0"/>
              </a:spcBef>
              <a:spcAft>
                <a:spcPts val="0"/>
              </a:spcAft>
              <a:buSzPts val="1400"/>
              <a:buNone/>
            </a:pPr>
            <a:r>
              <a:rPr lang="en-GB" dirty="0"/>
              <a:t>Thank you for your attention this morning and let’s be mindful of those around us who feel strongly about this important international issue in the coming days.”</a:t>
            </a:r>
          </a:p>
          <a:p>
            <a:pPr marL="0" lvl="0" indent="0" algn="l" rtl="0">
              <a:lnSpc>
                <a:spcPct val="100000"/>
              </a:lnSpc>
              <a:spcBef>
                <a:spcPts val="0"/>
              </a:spcBef>
              <a:spcAft>
                <a:spcPts val="0"/>
              </a:spcAft>
              <a:buSzPts val="1100"/>
              <a:buNone/>
            </a:pPr>
            <a:endParaRPr dirty="0"/>
          </a:p>
        </p:txBody>
      </p:sp>
      <p:sp>
        <p:nvSpPr>
          <p:cNvPr id="172" name="Google Shape;172;p9: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Arial"/>
                <a:ea typeface="Arial"/>
                <a:cs typeface="Arial"/>
                <a:sym typeface="Arial"/>
              </a:rPr>
              <a:t>“As part of that support, today, we are using these slides from an </a:t>
            </a:r>
            <a:r>
              <a:rPr lang="en-US" sz="1200" dirty="0" err="1">
                <a:latin typeface="Arial"/>
                <a:ea typeface="Arial"/>
                <a:cs typeface="Arial"/>
                <a:sym typeface="Arial"/>
              </a:rPr>
              <a:t>organisation</a:t>
            </a:r>
            <a:r>
              <a:rPr lang="en-US" sz="1200" dirty="0">
                <a:latin typeface="Arial"/>
                <a:ea typeface="Arial"/>
                <a:cs typeface="Arial"/>
                <a:sym typeface="Arial"/>
              </a:rPr>
              <a:t> called Solutions Not Sides to:</a:t>
            </a:r>
            <a:endParaRPr dirty="0"/>
          </a:p>
          <a:p>
            <a:pPr marL="0" lvl="0" indent="0" algn="l" rtl="0">
              <a:lnSpc>
                <a:spcPct val="100000"/>
              </a:lnSpc>
              <a:spcBef>
                <a:spcPts val="0"/>
              </a:spcBef>
              <a:spcAft>
                <a:spcPts val="0"/>
              </a:spcAft>
              <a:buSzPts val="1400"/>
              <a:buNone/>
            </a:pPr>
            <a:endParaRPr sz="1200" dirty="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Learn, as a school, how to express concern about this issue in a way that is civil and respectful to all members of our community</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Reflect on how ordinary people are affected by violence in the region</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Consider an approach that is </a:t>
            </a:r>
            <a:r>
              <a:rPr lang="en-US" sz="1200" dirty="0" err="1">
                <a:latin typeface="Arial"/>
                <a:ea typeface="Arial"/>
                <a:cs typeface="Arial"/>
                <a:sym typeface="Arial"/>
              </a:rPr>
              <a:t>centred</a:t>
            </a:r>
            <a:r>
              <a:rPr lang="en-US" sz="1200" dirty="0">
                <a:latin typeface="Arial"/>
                <a:ea typeface="Arial"/>
                <a:cs typeface="Arial"/>
                <a:sym typeface="Arial"/>
              </a:rPr>
              <a:t> on finding solutions rather than supporting one side to win against the other</a:t>
            </a:r>
            <a:endParaRPr dirty="0"/>
          </a:p>
          <a:p>
            <a:pPr marL="457200" lvl="0" indent="-381000" algn="l" rtl="0">
              <a:lnSpc>
                <a:spcPct val="100000"/>
              </a:lnSpc>
              <a:spcBef>
                <a:spcPts val="0"/>
              </a:spcBef>
              <a:spcAft>
                <a:spcPts val="0"/>
              </a:spcAft>
              <a:buClr>
                <a:schemeClr val="dk1"/>
              </a:buClr>
              <a:buSzPts val="1200"/>
              <a:buFont typeface="Calibri"/>
              <a:buNone/>
            </a:pPr>
            <a:endParaRPr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Let’s start with taking a moment to reflect on whether this issue is important to us personally, and if so, why we feel that it is important. (Allow 10 secs silence).”</a:t>
            </a:r>
            <a:endParaRPr dirty="0"/>
          </a:p>
          <a:p>
            <a:pPr marL="342900" marR="0" lvl="0" indent="-190500" algn="l" rtl="0">
              <a:lnSpc>
                <a:spcPct val="100000"/>
              </a:lnSpc>
              <a:spcBef>
                <a:spcPts val="0"/>
              </a:spcBef>
              <a:spcAft>
                <a:spcPts val="0"/>
              </a:spcAft>
              <a:buClr>
                <a:schemeClr val="dk1"/>
              </a:buClr>
              <a:buSzPts val="2400"/>
              <a:buFont typeface="Noto Sans Symbols"/>
              <a:buNone/>
            </a:pPr>
            <a:endParaRPr sz="1200"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03" name="Google Shape;103;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region we are seeing in the news at the moment is located here on the far eastern side of the Mediterranean Sea. The borders you see here for Israel and Palestine are outlined in International Law but have not been officially agreed upon or implemented by the Israeli and Palestinian leaders. They are disputed borders. The situation is complex, and as a school we will be providing opportunities for you to learn a lot more about it from both perspectives. But for today’s assembly, we will be reflecting on the people of the region who are just like us, and who are most affected by what is going on.”</a:t>
            </a:r>
            <a:endParaRPr dirty="0"/>
          </a:p>
        </p:txBody>
      </p:sp>
      <p:sp>
        <p:nvSpPr>
          <p:cNvPr id="74" name="Google Shape;74;p2: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“Because we care about the people of Palestine and Israel, we want to see a future in which there is a just and peaceful solution for them. If we support one side to win against the other (so all of the land for Israel or all of the land for Palestine) then the violence and pain will continue and so will the current situation of…”</a:t>
            </a:r>
            <a:endParaRPr dirty="0"/>
          </a:p>
        </p:txBody>
      </p:sp>
      <p:sp>
        <p:nvSpPr>
          <p:cNvPr id="233" name="Google Shape;233;p1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“…lose-lose. That is why from a humanitarian perspective, the approach we are suggesting that we take as a school is to support an outcome that is…”</a:t>
            </a:r>
            <a:endParaRPr dirty="0"/>
          </a:p>
        </p:txBody>
      </p:sp>
      <p:sp>
        <p:nvSpPr>
          <p:cNvPr id="239" name="Google Shape;239;p1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u="none" strike="noStrike" dirty="0">
                <a:solidFill>
                  <a:schemeClr val="dk1"/>
                </a:solidFill>
                <a:latin typeface="Calibri"/>
                <a:ea typeface="Calibri"/>
                <a:cs typeface="Calibri"/>
                <a:sym typeface="Calibri"/>
              </a:rPr>
              <a:t>“…win-win, where the people on both sides get their human rights and security guaranteed and the land is shared. We are now going to watch a short film that illustrates for us the cost of lose-lose for the people living there, and why it is so important that we promote the values of non-violence, equality, and the rejection of hatred when we talk about and engage in activism on this issue. The film is called Rage, Revenge and Repair and includes the theme of bereavement. If for any reason you find watching this an emotional experience, please feel free to leave your seat during or after the film, and a member of staff will accompany you to another room and support you. We will have 20 seconds at the end of the film for reflection on the issues raised, and I would ask you to maintain silence for that time as we consider these people’s story.”</a:t>
            </a:r>
            <a:endParaRPr dirty="0"/>
          </a:p>
          <a:p>
            <a:pPr marL="0" lvl="0" indent="0" algn="l" rtl="0">
              <a:lnSpc>
                <a:spcPct val="100000"/>
              </a:lnSpc>
              <a:spcBef>
                <a:spcPts val="0"/>
              </a:spcBef>
              <a:spcAft>
                <a:spcPts val="0"/>
              </a:spcAft>
              <a:buSzPts val="1400"/>
              <a:buNone/>
            </a:pPr>
            <a:endParaRPr dirty="0"/>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“Thank you for watching and reflecting on this important issue that many of our students and staff care about. Hopefully, this film has helped all of us understand how people can be affected and as we now go about our day, we would ask everyone to bear in mind that this is a sensitive issue for some of our school community. As a school, we care about this issue, but also each other. Respectful discussion about the topic is encouraged, and if you would like a member of staff to help mediate a discussion on this, then please don’t hesitate to approach a teacher. Before we finish this assembly, we are going to run through some guidelines that we would like you all to respect when having conversations about this.” </a:t>
            </a:r>
            <a:r>
              <a:rPr lang="en-GB" i="1" dirty="0"/>
              <a:t>(Read through following slides).</a:t>
            </a:r>
            <a:endParaRPr i="1" dirty="0"/>
          </a:p>
        </p:txBody>
      </p:sp>
      <p:sp>
        <p:nvSpPr>
          <p:cNvPr id="259" name="Google Shape;259;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algn="l">
              <a:buFont typeface="+mj-lt"/>
              <a:buAutoNum type="arabicPeriod"/>
            </a:pPr>
            <a:r>
              <a:rPr lang="en-GB" b="0" i="0" dirty="0">
                <a:solidFill>
                  <a:schemeClr val="tx1"/>
                </a:solidFill>
                <a:effectLst/>
                <a:latin typeface="Calibri" panose="020F0502020204030204" pitchFamily="34" charset="0"/>
                <a:cs typeface="Calibri" panose="020F0502020204030204" pitchFamily="34" charset="0"/>
              </a:rPr>
              <a:t>“Be clear about what you mean when using labels: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Jewish and Muslim refers to two minority groups in Europe and some other regions who experience racism, and this tends to get worse when violence in the Middle East hits our news headlines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Palestinian or Israeli are national identities </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Zionism is the belief in the right of the Jewish people to self-determination (and not all people who call themselves Zionist share the same opinion about the exact territory, principles, etc. of the state of Israel). ‘Zionist’ or ‘Zio’ should not be used as a term of abuse</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Arab is a grouping of people whose mother tongue is Arabic and there is great diversity across the Arab World (e.g. Jordan can’t simply become Palestine just because they are Arabs)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Islamism is an academic term with French origins that refers to a broad spectrum of political ideologies. Islamism is not a synonym for terrorism and should not be used as such”</a:t>
            </a:r>
          </a:p>
          <a:p>
            <a:pPr marL="0" lvl="0" indent="0" algn="l" rtl="0">
              <a:lnSpc>
                <a:spcPct val="100000"/>
              </a:lnSpc>
              <a:spcBef>
                <a:spcPts val="0"/>
              </a:spcBef>
              <a:spcAft>
                <a:spcPts val="0"/>
              </a:spcAft>
              <a:buSzPts val="1400"/>
              <a:buNone/>
            </a:pPr>
            <a:endParaRPr dirty="0"/>
          </a:p>
        </p:txBody>
      </p:sp>
      <p:sp>
        <p:nvSpPr>
          <p:cNvPr id="264" name="Google Shape;264;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228600" indent="0" algn="l"/>
            <a:r>
              <a:rPr lang="en-GB" b="0" i="0" dirty="0">
                <a:solidFill>
                  <a:schemeClr val="tx1"/>
                </a:solidFill>
                <a:effectLst/>
                <a:latin typeface="Calibri" panose="020F0502020204030204" pitchFamily="34" charset="0"/>
                <a:cs typeface="Calibri" panose="020F0502020204030204" pitchFamily="34" charset="0"/>
              </a:rPr>
              <a:t>“2. Do not hold Jews responsible for the decisions of the Israeli leaders, or Muslims responsible for the decisions of the Palestinian leaders</a:t>
            </a:r>
          </a:p>
          <a:p>
            <a:pPr marL="228600" indent="0" algn="l"/>
            <a:r>
              <a:rPr lang="en-GB" b="0" i="0" dirty="0">
                <a:solidFill>
                  <a:schemeClr val="tx1"/>
                </a:solidFill>
                <a:effectLst/>
                <a:latin typeface="Calibri" panose="020F0502020204030204" pitchFamily="34" charset="0"/>
                <a:cs typeface="Calibri" panose="020F0502020204030204" pitchFamily="34" charset="0"/>
              </a:rPr>
              <a:t>3. Do not demand that Jews or Muslims must take a certain political position on the issue</a:t>
            </a:r>
          </a:p>
          <a:p>
            <a:pPr marL="228600" indent="0" algn="l"/>
            <a:r>
              <a:rPr lang="en-GB" b="0" i="0" dirty="0">
                <a:solidFill>
                  <a:schemeClr val="tx1"/>
                </a:solidFill>
                <a:effectLst/>
                <a:latin typeface="Calibri" panose="020F0502020204030204" pitchFamily="34" charset="0"/>
                <a:cs typeface="Calibri" panose="020F0502020204030204" pitchFamily="34" charset="0"/>
              </a:rPr>
              <a:t>4. Do not assume that all Palestinians or Israelis support the actions of their governments</a:t>
            </a:r>
          </a:p>
          <a:p>
            <a:pPr marL="228600" indent="0" algn="l"/>
            <a:r>
              <a:rPr lang="en-GB" b="0" i="0" dirty="0">
                <a:solidFill>
                  <a:schemeClr val="tx1"/>
                </a:solidFill>
                <a:effectLst/>
                <a:latin typeface="Calibri" panose="020F0502020204030204" pitchFamily="34" charset="0"/>
                <a:cs typeface="Calibri" panose="020F0502020204030204" pitchFamily="34" charset="0"/>
              </a:rPr>
              <a:t>5. Anti-Zionism is not always antisemitic (for example if someone is generally anti-nationalism and believes in abolishing nation-states), but it can be, for example if criticism of Israel goes beyond that of its government policies and uses </a:t>
            </a:r>
            <a:r>
              <a:rPr lang="en-GB"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antisemitic tropes</a:t>
            </a:r>
            <a:r>
              <a:rPr lang="en-GB" b="0" i="0" dirty="0">
                <a:solidFill>
                  <a:schemeClr val="tx1"/>
                </a:solidFill>
                <a:effectLst/>
                <a:latin typeface="Calibri" panose="020F0502020204030204" pitchFamily="34" charset="0"/>
                <a:cs typeface="Calibri" panose="020F0502020204030204" pitchFamily="34" charset="0"/>
              </a:rPr>
              <a:t> (these are stereotypes about Jewish people being connected to wealth, power and global domination)”</a:t>
            </a:r>
          </a:p>
          <a:p>
            <a:pPr marL="0" lvl="0" indent="0" algn="l" rtl="0">
              <a:lnSpc>
                <a:spcPct val="100000"/>
              </a:lnSpc>
              <a:spcBef>
                <a:spcPts val="0"/>
              </a:spcBef>
              <a:spcAft>
                <a:spcPts val="0"/>
              </a:spcAft>
              <a:buSzPts val="1400"/>
              <a:buNone/>
            </a:pPr>
            <a:endParaRPr dirty="0"/>
          </a:p>
        </p:txBody>
      </p:sp>
      <p:sp>
        <p:nvSpPr>
          <p:cNvPr id="269" name="Google Shape;269;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5"/>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5"/>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5"/>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2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25"/>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3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2" name="Google Shape;92;p35"/>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8" name="Google Shape;28;p2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0" name="Google Shape;30;p2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2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2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28"/>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8"/>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8"/>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2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8" name="Google Shape;48;p2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9"/>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2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8" name="Google Shape;68;p3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33"/>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33"/>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2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24"/>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imeo.com/solutionsnotsides/rage-revenge-repa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p:nvPr/>
        </p:nvSpPr>
        <p:spPr>
          <a:xfrm>
            <a:off x="0" y="0"/>
            <a:ext cx="12188952" cy="45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8" name="Google Shape;98;p1"/>
          <p:cNvSpPr/>
          <p:nvPr/>
        </p:nvSpPr>
        <p:spPr>
          <a:xfrm>
            <a:off x="0" y="4571998"/>
            <a:ext cx="12188952" cy="2285543"/>
          </a:xfrm>
          <a:prstGeom prst="rect">
            <a:avLst/>
          </a:prstGeom>
          <a:solidFill>
            <a:srgbClr val="FF9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9" name="Google Shape;99;p1"/>
          <p:cNvSpPr txBox="1">
            <a:spLocks noGrp="1"/>
          </p:cNvSpPr>
          <p:nvPr>
            <p:ph type="ctrTitle"/>
          </p:nvPr>
        </p:nvSpPr>
        <p:spPr>
          <a:xfrm>
            <a:off x="387224" y="5006823"/>
            <a:ext cx="11414502" cy="146304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FFFFFF"/>
              </a:buClr>
              <a:buSzPts val="5000"/>
              <a:buFont typeface="Trebuchet MS"/>
              <a:buNone/>
            </a:pPr>
            <a:r>
              <a:rPr lang="en-US" sz="3200" b="1" dirty="0">
                <a:solidFill>
                  <a:srgbClr val="FFFFFF"/>
                </a:solidFill>
                <a:latin typeface="MULI LIGHT ROMAN" pitchFamily="2" charset="77"/>
                <a:ea typeface="Arial"/>
                <a:cs typeface="Arial"/>
                <a:sym typeface="Arial"/>
              </a:rPr>
              <a:t>LISTENING TO PALESTINIAN AND ISRAELI PEOPLE WHEN WE SEE VIOLENCE IN THE MEDIA</a:t>
            </a:r>
            <a:endParaRPr sz="3200" dirty="0">
              <a:latin typeface="MULI LIGHT ROMAN" pitchFamily="2" charset="77"/>
              <a:ea typeface="Arial"/>
              <a:cs typeface="Arial"/>
              <a:sym typeface="Arial"/>
            </a:endParaRPr>
          </a:p>
        </p:txBody>
      </p:sp>
      <p:pic>
        <p:nvPicPr>
          <p:cNvPr id="100" name="Google Shape;100;p1" descr="A picture containing drawing&#10;&#10;Description automatically generated"/>
          <p:cNvPicPr preferRelativeResize="0"/>
          <p:nvPr/>
        </p:nvPicPr>
        <p:blipFill rotWithShape="1">
          <a:blip r:embed="rId3">
            <a:alphaModFix/>
          </a:blip>
          <a:srcRect/>
          <a:stretch/>
        </p:blipFill>
        <p:spPr>
          <a:xfrm>
            <a:off x="2413628" y="434823"/>
            <a:ext cx="7361695" cy="34982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BE5EBBA4-5BE1-F8DA-3857-93D5F5448828}"/>
              </a:ext>
            </a:extLst>
          </p:cNvPr>
          <p:cNvPicPr>
            <a:picLocks noChangeAspect="1"/>
          </p:cNvPicPr>
          <p:nvPr/>
        </p:nvPicPr>
        <p:blipFill>
          <a:blip r:embed="rId3"/>
          <a:stretch>
            <a:fillRect/>
          </a:stretch>
        </p:blipFill>
        <p:spPr>
          <a:xfrm>
            <a:off x="2008600" y="0"/>
            <a:ext cx="8174797"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4E527476-2DA1-6E87-0340-6C6C87C120A4}"/>
              </a:ext>
            </a:extLst>
          </p:cNvPr>
          <p:cNvPicPr>
            <a:picLocks noChangeAspect="1"/>
          </p:cNvPicPr>
          <p:nvPr/>
        </p:nvPicPr>
        <p:blipFill>
          <a:blip r:embed="rId3"/>
          <a:stretch>
            <a:fillRect/>
          </a:stretch>
        </p:blipFill>
        <p:spPr>
          <a:xfrm>
            <a:off x="1472900" y="0"/>
            <a:ext cx="9246199" cy="6858000"/>
          </a:xfrm>
          <a:prstGeom prst="rect">
            <a:avLst/>
          </a:prstGeom>
        </p:spPr>
      </p:pic>
    </p:spTree>
    <p:extLst>
      <p:ext uri="{BB962C8B-B14F-4D97-AF65-F5344CB8AC3E}">
        <p14:creationId xmlns:p14="http://schemas.microsoft.com/office/powerpoint/2010/main" val="1091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84" name="Google Shape;184;p9" descr="A picture containing graphical user interface&#10;&#10;Description automatically generated"/>
          <p:cNvPicPr preferRelativeResize="0"/>
          <p:nvPr/>
        </p:nvPicPr>
        <p:blipFill rotWithShape="1">
          <a:blip r:embed="rId3">
            <a:alphaModFix/>
          </a:blip>
          <a:srcRect l="7835" t="6500" r="7245" b="11701"/>
          <a:stretch/>
        </p:blipFill>
        <p:spPr>
          <a:xfrm>
            <a:off x="7512547" y="2787982"/>
            <a:ext cx="2654731" cy="2509662"/>
          </a:xfrm>
          <a:prstGeom prst="rect">
            <a:avLst/>
          </a:prstGeom>
          <a:noFill/>
          <a:ln>
            <a:noFill/>
          </a:ln>
        </p:spPr>
      </p:pic>
      <p:grpSp>
        <p:nvGrpSpPr>
          <p:cNvPr id="174" name="Google Shape;174;p9"/>
          <p:cNvGrpSpPr/>
          <p:nvPr/>
        </p:nvGrpSpPr>
        <p:grpSpPr>
          <a:xfrm>
            <a:off x="1238251" y="418355"/>
            <a:ext cx="9720397" cy="5329923"/>
            <a:chOff x="0" y="0"/>
            <a:chExt cx="7560309" cy="4145496"/>
          </a:xfrm>
        </p:grpSpPr>
        <p:pic>
          <p:nvPicPr>
            <p:cNvPr id="175" name="Google Shape;175;p9"/>
            <p:cNvPicPr preferRelativeResize="0"/>
            <p:nvPr/>
          </p:nvPicPr>
          <p:blipFill rotWithShape="1">
            <a:blip r:embed="rId4">
              <a:alphaModFix/>
            </a:blip>
            <a:srcRect/>
            <a:stretch/>
          </p:blipFill>
          <p:spPr>
            <a:xfrm>
              <a:off x="0" y="0"/>
              <a:ext cx="2837853" cy="3686378"/>
            </a:xfrm>
            <a:prstGeom prst="rect">
              <a:avLst/>
            </a:prstGeom>
            <a:noFill/>
            <a:ln>
              <a:noFill/>
            </a:ln>
          </p:spPr>
        </p:pic>
        <p:sp>
          <p:nvSpPr>
            <p:cNvPr id="176" name="Google Shape;176;p9"/>
            <p:cNvSpPr/>
            <p:nvPr/>
          </p:nvSpPr>
          <p:spPr>
            <a:xfrm>
              <a:off x="0" y="3476841"/>
              <a:ext cx="7560309" cy="668655"/>
            </a:xfrm>
            <a:custGeom>
              <a:avLst/>
              <a:gdLst/>
              <a:ahLst/>
              <a:cxnLst/>
              <a:rect l="l" t="t" r="r" b="b"/>
              <a:pathLst>
                <a:path w="7560309" h="668654" extrusionOk="0">
                  <a:moveTo>
                    <a:pt x="7559992" y="431177"/>
                  </a:moveTo>
                  <a:lnTo>
                    <a:pt x="3275927" y="431177"/>
                  </a:lnTo>
                  <a:lnTo>
                    <a:pt x="3275927" y="223088"/>
                  </a:lnTo>
                  <a:lnTo>
                    <a:pt x="3272396" y="171792"/>
                  </a:lnTo>
                  <a:lnTo>
                    <a:pt x="3261944" y="128346"/>
                  </a:lnTo>
                  <a:lnTo>
                    <a:pt x="3244761" y="92252"/>
                  </a:lnTo>
                  <a:lnTo>
                    <a:pt x="3191040" y="39928"/>
                  </a:lnTo>
                  <a:lnTo>
                    <a:pt x="3154896" y="22656"/>
                  </a:lnTo>
                  <a:lnTo>
                    <a:pt x="3112846" y="10591"/>
                  </a:lnTo>
                  <a:lnTo>
                    <a:pt x="3065081" y="3213"/>
                  </a:lnTo>
                  <a:lnTo>
                    <a:pt x="3011817" y="0"/>
                  </a:lnTo>
                  <a:lnTo>
                    <a:pt x="2953232" y="406"/>
                  </a:lnTo>
                  <a:lnTo>
                    <a:pt x="0" y="1524"/>
                  </a:lnTo>
                  <a:lnTo>
                    <a:pt x="0" y="264693"/>
                  </a:lnTo>
                  <a:lnTo>
                    <a:pt x="2916580" y="263906"/>
                  </a:lnTo>
                  <a:lnTo>
                    <a:pt x="2976359" y="263144"/>
                  </a:lnTo>
                  <a:lnTo>
                    <a:pt x="3030728" y="266039"/>
                  </a:lnTo>
                  <a:lnTo>
                    <a:pt x="3079483" y="273126"/>
                  </a:lnTo>
                  <a:lnTo>
                    <a:pt x="3122409" y="284962"/>
                  </a:lnTo>
                  <a:lnTo>
                    <a:pt x="3159315" y="302094"/>
                  </a:lnTo>
                  <a:lnTo>
                    <a:pt x="3189986" y="325069"/>
                  </a:lnTo>
                  <a:lnTo>
                    <a:pt x="3231756" y="390740"/>
                  </a:lnTo>
                  <a:lnTo>
                    <a:pt x="3241611" y="431177"/>
                  </a:lnTo>
                  <a:lnTo>
                    <a:pt x="2841028" y="431177"/>
                  </a:lnTo>
                  <a:lnTo>
                    <a:pt x="2802686" y="423481"/>
                  </a:lnTo>
                  <a:lnTo>
                    <a:pt x="2771737" y="402640"/>
                  </a:lnTo>
                  <a:lnTo>
                    <a:pt x="2751137" y="372008"/>
                  </a:lnTo>
                  <a:lnTo>
                    <a:pt x="2743924" y="334924"/>
                  </a:lnTo>
                  <a:lnTo>
                    <a:pt x="2727147" y="462495"/>
                  </a:lnTo>
                  <a:lnTo>
                    <a:pt x="2726969" y="507250"/>
                  </a:lnTo>
                  <a:lnTo>
                    <a:pt x="2737497" y="549630"/>
                  </a:lnTo>
                  <a:lnTo>
                    <a:pt x="2757474" y="587997"/>
                  </a:lnTo>
                  <a:lnTo>
                    <a:pt x="2785592" y="620699"/>
                  </a:lnTo>
                  <a:lnTo>
                    <a:pt x="2820593" y="646099"/>
                  </a:lnTo>
                  <a:lnTo>
                    <a:pt x="2861183" y="662546"/>
                  </a:lnTo>
                  <a:lnTo>
                    <a:pt x="2906090" y="668388"/>
                  </a:lnTo>
                  <a:lnTo>
                    <a:pt x="7559992" y="668388"/>
                  </a:lnTo>
                  <a:lnTo>
                    <a:pt x="7559992" y="431177"/>
                  </a:lnTo>
                  <a:close/>
                </a:path>
              </a:pathLst>
            </a:custGeom>
            <a:solidFill>
              <a:srgbClr val="F49223"/>
            </a:solidFill>
            <a:ln>
              <a:noFill/>
            </a:ln>
          </p:spPr>
          <p:txBody>
            <a:bodyPr spcFirstLastPara="1" wrap="square" lIns="0" tIns="0" rIns="0" bIns="0" anchor="t" anchorCtr="0">
              <a:noAutofit/>
            </a:bodyPr>
            <a:lstStyle/>
            <a:p>
              <a:pPr>
                <a:buSzPts val="1800"/>
              </a:pPr>
              <a:endParaRPr sz="2314"/>
            </a:p>
          </p:txBody>
        </p:sp>
      </p:grpSp>
      <p:pic>
        <p:nvPicPr>
          <p:cNvPr id="178" name="Google Shape;178;p9"/>
          <p:cNvPicPr preferRelativeResize="0"/>
          <p:nvPr/>
        </p:nvPicPr>
        <p:blipFill rotWithShape="1">
          <a:blip r:embed="rId5">
            <a:alphaModFix/>
          </a:blip>
          <a:srcRect/>
          <a:stretch/>
        </p:blipFill>
        <p:spPr>
          <a:xfrm>
            <a:off x="5151303" y="1336430"/>
            <a:ext cx="207471" cy="205870"/>
          </a:xfrm>
          <a:prstGeom prst="rect">
            <a:avLst/>
          </a:prstGeom>
          <a:noFill/>
          <a:ln>
            <a:noFill/>
          </a:ln>
        </p:spPr>
      </p:pic>
      <p:pic>
        <p:nvPicPr>
          <p:cNvPr id="179" name="Google Shape;179;p9"/>
          <p:cNvPicPr preferRelativeResize="0"/>
          <p:nvPr/>
        </p:nvPicPr>
        <p:blipFill rotWithShape="1">
          <a:blip r:embed="rId6">
            <a:alphaModFix/>
          </a:blip>
          <a:srcRect/>
          <a:stretch/>
        </p:blipFill>
        <p:spPr>
          <a:xfrm>
            <a:off x="5151303" y="1992763"/>
            <a:ext cx="207471" cy="205870"/>
          </a:xfrm>
          <a:prstGeom prst="rect">
            <a:avLst/>
          </a:prstGeom>
          <a:noFill/>
          <a:ln>
            <a:noFill/>
          </a:ln>
        </p:spPr>
      </p:pic>
      <p:pic>
        <p:nvPicPr>
          <p:cNvPr id="180" name="Google Shape;180;p9"/>
          <p:cNvPicPr preferRelativeResize="0"/>
          <p:nvPr/>
        </p:nvPicPr>
        <p:blipFill rotWithShape="1">
          <a:blip r:embed="rId7">
            <a:alphaModFix/>
          </a:blip>
          <a:srcRect/>
          <a:stretch/>
        </p:blipFill>
        <p:spPr>
          <a:xfrm>
            <a:off x="5151303" y="1653149"/>
            <a:ext cx="207471" cy="205870"/>
          </a:xfrm>
          <a:prstGeom prst="rect">
            <a:avLst/>
          </a:prstGeom>
          <a:noFill/>
          <a:ln>
            <a:noFill/>
          </a:ln>
        </p:spPr>
      </p:pic>
      <p:sp>
        <p:nvSpPr>
          <p:cNvPr id="181" name="Google Shape;181;p9"/>
          <p:cNvSpPr txBox="1"/>
          <p:nvPr/>
        </p:nvSpPr>
        <p:spPr>
          <a:xfrm>
            <a:off x="5180787" y="383600"/>
            <a:ext cx="5368450" cy="2382496"/>
          </a:xfrm>
          <a:prstGeom prst="rect">
            <a:avLst/>
          </a:prstGeom>
          <a:noFill/>
          <a:ln>
            <a:noFill/>
          </a:ln>
        </p:spPr>
        <p:txBody>
          <a:bodyPr spcFirstLastPara="1" wrap="square" lIns="0" tIns="6525" rIns="0" bIns="0" anchor="t" anchorCtr="0">
            <a:spAutoFit/>
          </a:bodyPr>
          <a:lstStyle/>
          <a:p>
            <a:pPr marL="16328" marR="659667">
              <a:lnSpc>
                <a:spcPct val="104200"/>
              </a:lnSpc>
              <a:buSzPts val="1200"/>
            </a:pPr>
            <a:r>
              <a:rPr lang="en-US" sz="1543" b="1" dirty="0">
                <a:solidFill>
                  <a:srgbClr val="6DC8BB"/>
                </a:solidFill>
                <a:latin typeface="Quicksand"/>
                <a:ea typeface="Quicksand"/>
                <a:cs typeface="Quicksand"/>
                <a:sym typeface="Quicksand"/>
              </a:rPr>
              <a:t>AGED 16-19? APPLY TO OUR STUDENT LEADERSHIP PROGRAMMES</a:t>
            </a:r>
            <a:endParaRPr sz="1543" dirty="0">
              <a:latin typeface="Quicksand"/>
              <a:ea typeface="Quicksand"/>
              <a:cs typeface="Quicksand"/>
              <a:sym typeface="Quicksand"/>
            </a:endParaRPr>
          </a:p>
          <a:p>
            <a:pPr>
              <a:spcBef>
                <a:spcPts val="64"/>
              </a:spcBef>
              <a:buSzPts val="1750"/>
            </a:pPr>
            <a:endParaRPr sz="2250" dirty="0">
              <a:latin typeface="Quicksand"/>
              <a:ea typeface="Quicksand"/>
              <a:cs typeface="Quicksand"/>
              <a:sym typeface="Quicksand"/>
            </a:endParaRPr>
          </a:p>
          <a:p>
            <a:pPr marL="379635" marR="1997779">
              <a:lnSpc>
                <a:spcPct val="138100"/>
              </a:lnSpc>
              <a:buSzPts val="1200"/>
            </a:pPr>
            <a:r>
              <a:rPr lang="en-US" sz="1543" b="1" dirty="0">
                <a:solidFill>
                  <a:srgbClr val="6DC8BB"/>
                </a:solidFill>
                <a:latin typeface="Quicksand"/>
                <a:ea typeface="Quicksand"/>
                <a:cs typeface="Quicksand"/>
                <a:sym typeface="Quicksand"/>
              </a:rPr>
              <a:t>@ITMAKESSNS  @SOLUTIONSNOTSIDES</a:t>
            </a:r>
            <a:endParaRPr sz="1543" dirty="0">
              <a:latin typeface="Quicksand"/>
              <a:ea typeface="Quicksand"/>
              <a:cs typeface="Quicksand"/>
              <a:sym typeface="Quicksand"/>
            </a:endParaRPr>
          </a:p>
          <a:p>
            <a:pPr marL="379635" marR="1997779">
              <a:lnSpc>
                <a:spcPct val="104200"/>
              </a:lnSpc>
              <a:spcBef>
                <a:spcPts val="630"/>
              </a:spcBef>
              <a:buSzPts val="1200"/>
            </a:pPr>
            <a:r>
              <a:rPr lang="en-US" sz="1543" b="1" dirty="0">
                <a:solidFill>
                  <a:srgbClr val="6DC8BB"/>
                </a:solidFill>
                <a:latin typeface="Quicksand"/>
                <a:ea typeface="Quicksand"/>
                <a:cs typeface="Quicksand"/>
                <a:sym typeface="Quicksand"/>
              </a:rPr>
              <a:t>THE SOLUTIONS NOT SIDES  EDUCATION PROGRAMME</a:t>
            </a:r>
            <a:endParaRPr sz="1543" dirty="0">
              <a:latin typeface="Quicksand"/>
              <a:ea typeface="Quicksand"/>
              <a:cs typeface="Quicksand"/>
              <a:sym typeface="Quicksand"/>
            </a:endParaRPr>
          </a:p>
          <a:p>
            <a:pPr>
              <a:buSzPts val="1500"/>
            </a:pPr>
            <a:endParaRPr sz="1929" dirty="0">
              <a:latin typeface="Quicksand"/>
              <a:ea typeface="Quicksand"/>
              <a:cs typeface="Quicksand"/>
              <a:sym typeface="Quicksand"/>
            </a:endParaRPr>
          </a:p>
        </p:txBody>
      </p:sp>
      <p:sp>
        <p:nvSpPr>
          <p:cNvPr id="182" name="Google Shape;182;p9"/>
          <p:cNvSpPr txBox="1"/>
          <p:nvPr/>
        </p:nvSpPr>
        <p:spPr>
          <a:xfrm rot="20602111">
            <a:off x="5425243" y="2922515"/>
            <a:ext cx="2110821" cy="1982001"/>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WANT TO DO FURTHER RESEARCH? CHECK  OUT OUR WEBSITE FOR PODCASTS AND  STUDENT-LED LEARNING RESOURCES!</a:t>
            </a:r>
            <a:endParaRPr sz="1543" dirty="0">
              <a:solidFill>
                <a:schemeClr val="bg1"/>
              </a:solidFill>
              <a:latin typeface="Quicksand"/>
              <a:ea typeface="Quicksand"/>
              <a:cs typeface="Quicksand"/>
              <a:sym typeface="Quicksand"/>
            </a:endParaRPr>
          </a:p>
        </p:txBody>
      </p:sp>
      <p:sp>
        <p:nvSpPr>
          <p:cNvPr id="183" name="Google Shape;183;p9"/>
          <p:cNvSpPr txBox="1"/>
          <p:nvPr/>
        </p:nvSpPr>
        <p:spPr>
          <a:xfrm>
            <a:off x="1708514" y="5973996"/>
            <a:ext cx="8644395" cy="500442"/>
          </a:xfrm>
          <a:prstGeom prst="rect">
            <a:avLst/>
          </a:prstGeom>
          <a:noFill/>
          <a:ln>
            <a:noFill/>
          </a:ln>
        </p:spPr>
        <p:txBody>
          <a:bodyPr spcFirstLastPara="1" wrap="square" lIns="0" tIns="6525" rIns="0" bIns="0" anchor="t" anchorCtr="0">
            <a:spAutoFit/>
          </a:bodyPr>
          <a:lstStyle/>
          <a:p>
            <a:pPr marL="16328" marR="6531">
              <a:lnSpc>
                <a:spcPct val="104200"/>
              </a:lnSpc>
              <a:buSzPts val="1200"/>
            </a:pPr>
            <a:r>
              <a:rPr lang="en-US" sz="1543" b="1" dirty="0">
                <a:solidFill>
                  <a:srgbClr val="6DC8BB"/>
                </a:solidFill>
                <a:latin typeface="Quicksand"/>
                <a:ea typeface="Quicksand"/>
                <a:cs typeface="Quicksand"/>
                <a:sym typeface="Quicksand"/>
              </a:rPr>
              <a:t>SIGN UP ON OUR WEBSITE FOR OUR  WEEKLY UPDATE ON ISRAEL-PALESTINE  NEWS FROM DIVERSE SOURCES! </a:t>
            </a:r>
            <a:r>
              <a:rPr lang="en-US" sz="1543" b="1" u="sng" dirty="0">
                <a:solidFill>
                  <a:srgbClr val="6DC8BB"/>
                </a:solidFill>
                <a:latin typeface="Quicksand"/>
                <a:ea typeface="Quicksand"/>
                <a:cs typeface="Quicksand"/>
                <a:sym typeface="Quicksand"/>
              </a:rPr>
              <a:t>WWW.SOLUTIONSNOTSIDES.CO.UK </a:t>
            </a:r>
            <a:endParaRPr sz="1543" u="sng" dirty="0">
              <a:latin typeface="Quicksand"/>
              <a:ea typeface="Quicksand"/>
              <a:cs typeface="Quicksand"/>
              <a:sym typeface="Quicksand"/>
            </a:endParaRPr>
          </a:p>
        </p:txBody>
      </p:sp>
      <p:sp>
        <p:nvSpPr>
          <p:cNvPr id="2" name="Google Shape;182;p9">
            <a:extLst>
              <a:ext uri="{FF2B5EF4-FFF2-40B4-BE49-F238E27FC236}">
                <a16:creationId xmlns:a16="http://schemas.microsoft.com/office/drawing/2014/main" id="{1A4D3BB9-0D59-7B9C-5E48-C48CB25547FE}"/>
              </a:ext>
            </a:extLst>
          </p:cNvPr>
          <p:cNvSpPr txBox="1"/>
          <p:nvPr/>
        </p:nvSpPr>
        <p:spPr>
          <a:xfrm rot="824875">
            <a:off x="8437074" y="1066362"/>
            <a:ext cx="2110821" cy="1735075"/>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WE’LL BE SENDING YOU EXCITING INFO ABOUT OPPORTUNITIES TO GET INVOLVED IN PALESTINIAN-ISRAELI PEACE BUILDING!</a:t>
            </a:r>
            <a:endParaRPr sz="1543" dirty="0">
              <a:solidFill>
                <a:schemeClr val="bg1"/>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2"/>
          <p:cNvSpPr/>
          <p:nvPr/>
        </p:nvSpPr>
        <p:spPr>
          <a:xfrm>
            <a:off x="0" y="0"/>
            <a:ext cx="12192000" cy="7180481"/>
          </a:xfrm>
          <a:prstGeom prst="rect">
            <a:avLst/>
          </a:prstGeom>
          <a:solidFill>
            <a:schemeClr val="accent3"/>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MULI LIGHT ROMAN" pitchFamily="2" charset="77"/>
              <a:ea typeface="Twentieth Century"/>
              <a:cs typeface="Twentieth Century"/>
              <a:sym typeface="Twentieth Century"/>
            </a:endParaRPr>
          </a:p>
        </p:txBody>
      </p:sp>
      <p:sp>
        <p:nvSpPr>
          <p:cNvPr id="106" name="Google Shape;106;p2"/>
          <p:cNvSpPr txBox="1">
            <a:spLocks noGrp="1"/>
          </p:cNvSpPr>
          <p:nvPr>
            <p:ph type="title"/>
          </p:nvPr>
        </p:nvSpPr>
        <p:spPr>
          <a:xfrm>
            <a:off x="590460" y="125945"/>
            <a:ext cx="6066818"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rebuchet MS"/>
              <a:buNone/>
            </a:pPr>
            <a:r>
              <a:rPr lang="en-US" sz="3600" dirty="0">
                <a:solidFill>
                  <a:schemeClr val="lt1"/>
                </a:solidFill>
                <a:latin typeface="MULI LIGHT ROMAN" pitchFamily="2" charset="77"/>
                <a:ea typeface="Arial"/>
                <a:cs typeface="Arial"/>
                <a:sym typeface="Arial"/>
              </a:rPr>
              <a:t>AS A SCHOOL, WE CARE</a:t>
            </a:r>
            <a:endParaRPr sz="3600" dirty="0">
              <a:latin typeface="MULI LIGHT ROMAN" pitchFamily="2" charset="77"/>
              <a:ea typeface="Arial"/>
              <a:cs typeface="Arial"/>
              <a:sym typeface="Arial"/>
            </a:endParaRPr>
          </a:p>
        </p:txBody>
      </p:sp>
      <p:sp>
        <p:nvSpPr>
          <p:cNvPr id="107" name="Google Shape;107;p2"/>
          <p:cNvSpPr txBox="1"/>
          <p:nvPr/>
        </p:nvSpPr>
        <p:spPr>
          <a:xfrm>
            <a:off x="6657278" y="4137102"/>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MULI LIGHT ROMAN" pitchFamily="2" charset="77"/>
              <a:ea typeface="Twentieth Century"/>
              <a:cs typeface="Twentieth Century"/>
              <a:sym typeface="Twentieth Century"/>
            </a:endParaRPr>
          </a:p>
        </p:txBody>
      </p:sp>
      <p:sp>
        <p:nvSpPr>
          <p:cNvPr id="108" name="Google Shape;108;p2"/>
          <p:cNvSpPr/>
          <p:nvPr/>
        </p:nvSpPr>
        <p:spPr>
          <a:xfrm>
            <a:off x="285399" y="1387024"/>
            <a:ext cx="11316141" cy="600160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1. Learn, as a school, how to express concern about this issue in a way that is civil and respectful to all members of our community</a:t>
            </a:r>
          </a:p>
          <a:p>
            <a:pPr marR="0" lvl="0" algn="l" rtl="0">
              <a:lnSpc>
                <a:spcPct val="100000"/>
              </a:lnSpc>
              <a:spcBef>
                <a:spcPts val="0"/>
              </a:spcBef>
              <a:spcAft>
                <a:spcPts val="0"/>
              </a:spcAft>
              <a:buClr>
                <a:schemeClr val="lt1"/>
              </a:buClr>
              <a:buSzPts val="2400"/>
            </a:pPr>
            <a:endParaRPr lang="en-US" sz="3200" dirty="0">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2. Reflect on how ordinary people are affected by violence in the region</a:t>
            </a:r>
          </a:p>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3. Consider an approach that is </a:t>
            </a:r>
            <a:r>
              <a:rPr lang="en-US" sz="3200" b="0" i="0" u="none" strike="noStrike" cap="none" dirty="0" err="1">
                <a:solidFill>
                  <a:schemeClr val="lt1"/>
                </a:solidFill>
                <a:latin typeface="MULI LIGHT ROMAN" pitchFamily="2" charset="77"/>
                <a:sym typeface="Arial"/>
              </a:rPr>
              <a:t>centred</a:t>
            </a:r>
            <a:r>
              <a:rPr lang="en-US" sz="3200" b="0" i="0" u="none" strike="noStrike" cap="none" dirty="0">
                <a:solidFill>
                  <a:schemeClr val="lt1"/>
                </a:solidFill>
                <a:latin typeface="MULI LIGHT ROMAN" pitchFamily="2" charset="77"/>
                <a:sym typeface="Arial"/>
              </a:rPr>
              <a:t> on finding solutions rather than supporting one side to win against the other</a:t>
            </a:r>
            <a:endParaRPr sz="3200" b="0" i="0" u="none" strike="noStrike" cap="none" dirty="0">
              <a:solidFill>
                <a:srgbClr val="000000"/>
              </a:solidFill>
              <a:latin typeface="MULI LIGHT ROMAN" pitchFamily="2" charset="77"/>
              <a:sym typeface="Arial"/>
            </a:endParaRPr>
          </a:p>
          <a:p>
            <a:pPr marL="457200" marR="0" lvl="0" indent="-304800" algn="l" rtl="0">
              <a:lnSpc>
                <a:spcPct val="100000"/>
              </a:lnSpc>
              <a:spcBef>
                <a:spcPts val="0"/>
              </a:spcBef>
              <a:spcAft>
                <a:spcPts val="0"/>
              </a:spcAft>
              <a:buClr>
                <a:schemeClr val="dk1"/>
              </a:buClr>
              <a:buSzPts val="2400"/>
              <a:buFont typeface="Twentieth Century"/>
              <a:buNone/>
            </a:pPr>
            <a:endParaRPr sz="3200" b="0" i="0" u="none" strike="noStrike" cap="none" dirty="0">
              <a:solidFill>
                <a:schemeClr val="lt1"/>
              </a:solidFill>
              <a:latin typeface="MULI LIGHT ROMAN" pitchFamily="2" charset="77"/>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3200" b="0" i="0" u="none" strike="noStrike" cap="none" dirty="0">
              <a:solidFill>
                <a:schemeClr val="lt1"/>
              </a:solidFill>
              <a:latin typeface="MULI LIGHT ROMAN" pitchFamily="2" charset="77"/>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2"/>
          <p:cNvPicPr preferRelativeResize="0"/>
          <p:nvPr/>
        </p:nvPicPr>
        <p:blipFill rotWithShape="1">
          <a:blip r:embed="rId3">
            <a:alphaModFix/>
          </a:blip>
          <a:srcRect/>
          <a:stretch/>
        </p:blipFill>
        <p:spPr>
          <a:xfrm>
            <a:off x="1233247" y="0"/>
            <a:ext cx="9729999" cy="6860301"/>
          </a:xfrm>
          <a:prstGeom prst="rect">
            <a:avLst/>
          </a:prstGeom>
          <a:noFill/>
          <a:ln>
            <a:noFill/>
          </a:ln>
        </p:spPr>
      </p:pic>
      <p:sp>
        <p:nvSpPr>
          <p:cNvPr id="77" name="Google Shape;77;p2"/>
          <p:cNvSpPr txBox="1"/>
          <p:nvPr/>
        </p:nvSpPr>
        <p:spPr>
          <a:xfrm>
            <a:off x="5568385" y="970321"/>
            <a:ext cx="780504"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Turkey</a:t>
            </a:r>
            <a:endParaRPr sz="1414">
              <a:latin typeface="Quicksand"/>
              <a:ea typeface="Quicksand"/>
              <a:cs typeface="Quicksand"/>
              <a:sym typeface="Quicksand"/>
            </a:endParaRPr>
          </a:p>
        </p:txBody>
      </p:sp>
      <p:sp>
        <p:nvSpPr>
          <p:cNvPr id="78" name="Google Shape;78;p2"/>
          <p:cNvSpPr txBox="1"/>
          <p:nvPr/>
        </p:nvSpPr>
        <p:spPr>
          <a:xfrm>
            <a:off x="1420078" y="659973"/>
            <a:ext cx="72090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Greece</a:t>
            </a:r>
            <a:endParaRPr sz="1414">
              <a:latin typeface="Quicksand"/>
              <a:ea typeface="Quicksand"/>
              <a:cs typeface="Quicksand"/>
              <a:sym typeface="Quicksand"/>
            </a:endParaRPr>
          </a:p>
        </p:txBody>
      </p:sp>
      <p:sp>
        <p:nvSpPr>
          <p:cNvPr id="79" name="Google Shape;79;p2"/>
          <p:cNvSpPr txBox="1"/>
          <p:nvPr/>
        </p:nvSpPr>
        <p:spPr>
          <a:xfrm>
            <a:off x="10129078" y="2659568"/>
            <a:ext cx="50393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Iran</a:t>
            </a:r>
            <a:endParaRPr sz="1414">
              <a:latin typeface="Quicksand"/>
              <a:ea typeface="Quicksand"/>
              <a:cs typeface="Quicksand"/>
              <a:sym typeface="Quicksand"/>
            </a:endParaRPr>
          </a:p>
        </p:txBody>
      </p:sp>
      <p:sp>
        <p:nvSpPr>
          <p:cNvPr id="80" name="Google Shape;80;p2"/>
          <p:cNvSpPr txBox="1"/>
          <p:nvPr/>
        </p:nvSpPr>
        <p:spPr>
          <a:xfrm>
            <a:off x="9394659" y="4354044"/>
            <a:ext cx="73441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Kuwait</a:t>
            </a:r>
            <a:endParaRPr sz="1414">
              <a:latin typeface="Quicksand"/>
              <a:ea typeface="Quicksand"/>
              <a:cs typeface="Quicksand"/>
              <a:sym typeface="Quicksand"/>
            </a:endParaRPr>
          </a:p>
        </p:txBody>
      </p:sp>
      <p:sp>
        <p:nvSpPr>
          <p:cNvPr id="81" name="Google Shape;81;p2"/>
          <p:cNvSpPr txBox="1"/>
          <p:nvPr/>
        </p:nvSpPr>
        <p:spPr>
          <a:xfrm>
            <a:off x="6839419" y="2418969"/>
            <a:ext cx="58537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Syria</a:t>
            </a:r>
            <a:endParaRPr sz="1414">
              <a:latin typeface="Quicksand"/>
              <a:ea typeface="Quicksand"/>
              <a:cs typeface="Quicksand"/>
              <a:sym typeface="Quicksand"/>
            </a:endParaRPr>
          </a:p>
        </p:txBody>
      </p:sp>
      <p:sp>
        <p:nvSpPr>
          <p:cNvPr id="82" name="Google Shape;82;p2"/>
          <p:cNvSpPr txBox="1"/>
          <p:nvPr/>
        </p:nvSpPr>
        <p:spPr>
          <a:xfrm>
            <a:off x="4554537" y="2530736"/>
            <a:ext cx="92686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Cyprus</a:t>
            </a:r>
            <a:endParaRPr sz="1414">
              <a:latin typeface="Quicksand"/>
              <a:ea typeface="Quicksand"/>
              <a:cs typeface="Quicksand"/>
              <a:sym typeface="Quicksand"/>
            </a:endParaRPr>
          </a:p>
        </p:txBody>
      </p:sp>
      <p:sp>
        <p:nvSpPr>
          <p:cNvPr id="83" name="Google Shape;83;p2"/>
          <p:cNvSpPr txBox="1"/>
          <p:nvPr/>
        </p:nvSpPr>
        <p:spPr>
          <a:xfrm>
            <a:off x="4563607" y="3362806"/>
            <a:ext cx="1806900" cy="643711"/>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Israel &amp; Palestine</a:t>
            </a:r>
            <a:endParaRPr sz="1414">
              <a:latin typeface="Quicksand"/>
              <a:ea typeface="Quicksand"/>
              <a:cs typeface="Quicksand"/>
              <a:sym typeface="Quicksand"/>
            </a:endParaRPr>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Tel Aviv •  </a:t>
            </a:r>
            <a:endParaRPr sz="1800"/>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Gaza •</a:t>
            </a:r>
            <a:endParaRPr sz="771">
              <a:latin typeface="Quicksand"/>
              <a:ea typeface="Quicksand"/>
              <a:cs typeface="Quicksand"/>
              <a:sym typeface="Quicksand"/>
            </a:endParaRPr>
          </a:p>
        </p:txBody>
      </p:sp>
      <p:sp>
        <p:nvSpPr>
          <p:cNvPr id="84" name="Google Shape;84;p2"/>
          <p:cNvSpPr txBox="1"/>
          <p:nvPr/>
        </p:nvSpPr>
        <p:spPr>
          <a:xfrm>
            <a:off x="6466090" y="3114344"/>
            <a:ext cx="722539" cy="136733"/>
          </a:xfrm>
          <a:prstGeom prst="rect">
            <a:avLst/>
          </a:prstGeom>
          <a:noFill/>
          <a:ln>
            <a:noFill/>
          </a:ln>
        </p:spPr>
        <p:txBody>
          <a:bodyPr spcFirstLastPara="1" wrap="square" lIns="0" tIns="17936" rIns="0" bIns="0" anchor="t" anchorCtr="0">
            <a:spAutoFit/>
          </a:bodyPr>
          <a:lstStyle/>
          <a:p>
            <a:pPr marL="101236" indent="-85724">
              <a:buClr>
                <a:srgbClr val="3D81C3"/>
              </a:buClr>
              <a:buSzPts val="600"/>
              <a:buFont typeface="Quicksand Medium"/>
              <a:buChar char="•"/>
            </a:pPr>
            <a:r>
              <a:rPr lang="en-US" sz="771">
                <a:solidFill>
                  <a:srgbClr val="3D81C3"/>
                </a:solidFill>
                <a:latin typeface="Quicksand"/>
                <a:ea typeface="Quicksand"/>
                <a:cs typeface="Quicksand"/>
                <a:sym typeface="Quicksand"/>
              </a:rPr>
              <a:t>Damascus</a:t>
            </a:r>
            <a:endParaRPr sz="771">
              <a:latin typeface="Quicksand"/>
              <a:ea typeface="Quicksand"/>
              <a:cs typeface="Quicksand"/>
              <a:sym typeface="Quicksand"/>
            </a:endParaRPr>
          </a:p>
        </p:txBody>
      </p:sp>
      <p:sp>
        <p:nvSpPr>
          <p:cNvPr id="85" name="Google Shape;85;p2"/>
          <p:cNvSpPr txBox="1"/>
          <p:nvPr/>
        </p:nvSpPr>
        <p:spPr>
          <a:xfrm>
            <a:off x="6110918" y="3625313"/>
            <a:ext cx="899704" cy="288057"/>
          </a:xfrm>
          <a:prstGeom prst="rect">
            <a:avLst/>
          </a:prstGeom>
          <a:noFill/>
          <a:ln>
            <a:noFill/>
          </a:ln>
        </p:spPr>
        <p:txBody>
          <a:bodyPr spcFirstLastPara="1" wrap="square" lIns="0" tIns="17936" rIns="0" bIns="0" anchor="t" anchorCtr="0">
            <a:spAutoFit/>
          </a:bodyPr>
          <a:lstStyle/>
          <a:p>
            <a:pPr marL="413108" indent="-86539">
              <a:buClr>
                <a:srgbClr val="3D81C3"/>
              </a:buClr>
              <a:buSzPts val="600"/>
              <a:buFont typeface="Quicksand Medium"/>
              <a:buChar char="•"/>
            </a:pPr>
            <a:r>
              <a:rPr lang="en-US" sz="771">
                <a:solidFill>
                  <a:srgbClr val="3D81C3"/>
                </a:solidFill>
                <a:latin typeface="Quicksand"/>
                <a:ea typeface="Quicksand"/>
                <a:cs typeface="Quicksand"/>
                <a:sym typeface="Quicksand"/>
              </a:rPr>
              <a:t>Amman</a:t>
            </a:r>
            <a:endParaRPr sz="771">
              <a:latin typeface="Quicksand"/>
              <a:ea typeface="Quicksand"/>
              <a:cs typeface="Quicksand"/>
              <a:sym typeface="Quicksand"/>
            </a:endParaRPr>
          </a:p>
          <a:p>
            <a:pPr marL="317587" indent="-302075">
              <a:spcBef>
                <a:spcPts val="71"/>
              </a:spcBef>
              <a:buClr>
                <a:srgbClr val="FFFFFF"/>
              </a:buClr>
              <a:buSzPts val="1100"/>
              <a:buFont typeface="Quicksand Medium"/>
              <a:buChar char="•"/>
            </a:pPr>
            <a:r>
              <a:rPr lang="en-US" sz="900">
                <a:solidFill>
                  <a:srgbClr val="3D81C3"/>
                </a:solidFill>
                <a:latin typeface="Quicksand"/>
                <a:ea typeface="Quicksand"/>
                <a:cs typeface="Quicksand"/>
                <a:sym typeface="Quicksand"/>
              </a:rPr>
              <a:t>Jerusalem</a:t>
            </a:r>
            <a:endParaRPr sz="900">
              <a:latin typeface="Quicksand"/>
              <a:ea typeface="Quicksand"/>
              <a:cs typeface="Quicksand"/>
              <a:sym typeface="Quicksand"/>
            </a:endParaRPr>
          </a:p>
        </p:txBody>
      </p:sp>
      <p:sp>
        <p:nvSpPr>
          <p:cNvPr id="86" name="Google Shape;86;p2"/>
          <p:cNvSpPr txBox="1"/>
          <p:nvPr/>
        </p:nvSpPr>
        <p:spPr>
          <a:xfrm>
            <a:off x="8375676" y="3052385"/>
            <a:ext cx="722539" cy="454763"/>
          </a:xfrm>
          <a:prstGeom prst="rect">
            <a:avLst/>
          </a:prstGeom>
          <a:noFill/>
          <a:ln>
            <a:noFill/>
          </a:ln>
        </p:spPr>
        <p:txBody>
          <a:bodyPr spcFirstLastPara="1" wrap="square" lIns="0" tIns="53871" rIns="0" bIns="0" anchor="t" anchorCtr="0">
            <a:spAutoFit/>
          </a:bodyPr>
          <a:lstStyle/>
          <a:p>
            <a:pPr marL="209820">
              <a:buSzPts val="600"/>
            </a:pPr>
            <a:r>
              <a:rPr lang="en-US" sz="771">
                <a:solidFill>
                  <a:srgbClr val="3D81C3"/>
                </a:solidFill>
                <a:latin typeface="Quicksand"/>
                <a:ea typeface="Quicksand"/>
                <a:cs typeface="Quicksand"/>
                <a:sym typeface="Quicksand"/>
              </a:rPr>
              <a:t>Baghdad •</a:t>
            </a:r>
            <a:endParaRPr sz="771">
              <a:latin typeface="Quicksand"/>
              <a:ea typeface="Quicksand"/>
              <a:cs typeface="Quicksand"/>
              <a:sym typeface="Quicksand"/>
            </a:endParaRPr>
          </a:p>
          <a:p>
            <a:pPr marL="16328">
              <a:spcBef>
                <a:spcPts val="508"/>
              </a:spcBef>
              <a:buSzPts val="1100"/>
            </a:pPr>
            <a:r>
              <a:rPr lang="en-US" sz="1414">
                <a:solidFill>
                  <a:srgbClr val="3D81C3"/>
                </a:solidFill>
                <a:latin typeface="Quicksand"/>
                <a:ea typeface="Quicksand"/>
                <a:cs typeface="Quicksand"/>
                <a:sym typeface="Quicksand"/>
              </a:rPr>
              <a:t>Iraq</a:t>
            </a:r>
            <a:endParaRPr sz="1414">
              <a:latin typeface="Quicksand"/>
              <a:ea typeface="Quicksand"/>
              <a:cs typeface="Quicksand"/>
              <a:sym typeface="Quicksand"/>
            </a:endParaRPr>
          </a:p>
        </p:txBody>
      </p:sp>
      <p:sp>
        <p:nvSpPr>
          <p:cNvPr id="87" name="Google Shape;87;p2"/>
          <p:cNvSpPr txBox="1"/>
          <p:nvPr/>
        </p:nvSpPr>
        <p:spPr>
          <a:xfrm>
            <a:off x="4901683" y="241276"/>
            <a:ext cx="482939" cy="281517"/>
          </a:xfrm>
          <a:prstGeom prst="rect">
            <a:avLst/>
          </a:prstGeom>
          <a:noFill/>
          <a:ln>
            <a:noFill/>
          </a:ln>
        </p:spPr>
        <p:txBody>
          <a:bodyPr spcFirstLastPara="1" wrap="square" lIns="0" tIns="17936" rIns="0" bIns="0" anchor="t" anchorCtr="0">
            <a:spAutoFit/>
          </a:bodyPr>
          <a:lstStyle/>
          <a:p>
            <a:pPr marR="15512" algn="r">
              <a:lnSpc>
                <a:spcPct val="110833"/>
              </a:lnSpc>
              <a:buSzPts val="600"/>
            </a:pPr>
            <a:r>
              <a:rPr lang="en-US" sz="771">
                <a:solidFill>
                  <a:srgbClr val="3D81C3"/>
                </a:solidFill>
                <a:latin typeface="Quicksand"/>
                <a:ea typeface="Quicksand"/>
                <a:cs typeface="Quicksand"/>
                <a:sym typeface="Quicksand"/>
              </a:rPr>
              <a:t>Ankara</a:t>
            </a:r>
            <a:endParaRPr sz="771">
              <a:latin typeface="Quicksand"/>
              <a:ea typeface="Quicksand"/>
              <a:cs typeface="Quicksand"/>
              <a:sym typeface="Quicksand"/>
            </a:endParaRPr>
          </a:p>
          <a:p>
            <a:pPr algn="r">
              <a:lnSpc>
                <a:spcPct val="110833"/>
              </a:lnSpc>
              <a:buSzPts val="600"/>
            </a:pPr>
            <a:r>
              <a:rPr lang="en-US" sz="771">
                <a:solidFill>
                  <a:srgbClr val="3D81C3"/>
                </a:solidFill>
                <a:latin typeface="Quicksand"/>
                <a:ea typeface="Quicksand"/>
                <a:cs typeface="Quicksand"/>
                <a:sym typeface="Quicksand"/>
              </a:rPr>
              <a:t>•</a:t>
            </a:r>
            <a:endParaRPr sz="771">
              <a:latin typeface="Quicksand"/>
              <a:ea typeface="Quicksand"/>
              <a:cs typeface="Quicksand"/>
              <a:sym typeface="Quicksand"/>
            </a:endParaRPr>
          </a:p>
        </p:txBody>
      </p:sp>
      <p:sp>
        <p:nvSpPr>
          <p:cNvPr id="88" name="Google Shape;88;p2"/>
          <p:cNvSpPr txBox="1"/>
          <p:nvPr/>
        </p:nvSpPr>
        <p:spPr>
          <a:xfrm>
            <a:off x="4172211" y="5258968"/>
            <a:ext cx="72947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Egypt</a:t>
            </a:r>
            <a:endParaRPr sz="1414">
              <a:latin typeface="Quicksand"/>
              <a:ea typeface="Quicksand"/>
              <a:cs typeface="Quicksand"/>
              <a:sym typeface="Quicksand"/>
            </a:endParaRPr>
          </a:p>
        </p:txBody>
      </p:sp>
      <p:sp>
        <p:nvSpPr>
          <p:cNvPr id="89" name="Google Shape;89;p2"/>
          <p:cNvSpPr txBox="1"/>
          <p:nvPr/>
        </p:nvSpPr>
        <p:spPr>
          <a:xfrm>
            <a:off x="1919669" y="4832121"/>
            <a:ext cx="48169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Libya</a:t>
            </a:r>
            <a:endParaRPr sz="1414">
              <a:latin typeface="Quicksand"/>
              <a:ea typeface="Quicksand"/>
              <a:cs typeface="Quicksand"/>
              <a:sym typeface="Quicksand"/>
            </a:endParaRPr>
          </a:p>
        </p:txBody>
      </p:sp>
      <p:sp>
        <p:nvSpPr>
          <p:cNvPr id="90" name="Google Shape;90;p2"/>
          <p:cNvSpPr txBox="1"/>
          <p:nvPr/>
        </p:nvSpPr>
        <p:spPr>
          <a:xfrm>
            <a:off x="5481400" y="2758992"/>
            <a:ext cx="780506" cy="365558"/>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Lebanon</a:t>
            </a:r>
            <a:endParaRPr sz="1414">
              <a:latin typeface="Quicksand"/>
              <a:ea typeface="Quicksand"/>
              <a:cs typeface="Quicksand"/>
              <a:sym typeface="Quicksand"/>
            </a:endParaRPr>
          </a:p>
          <a:p>
            <a:pPr marL="435968">
              <a:spcBef>
                <a:spcPts val="64"/>
              </a:spcBef>
              <a:buSzPts val="600"/>
            </a:pPr>
            <a:r>
              <a:rPr lang="en-US" sz="771">
                <a:solidFill>
                  <a:srgbClr val="3D81C3"/>
                </a:solidFill>
                <a:latin typeface="Quicksand"/>
                <a:ea typeface="Quicksand"/>
                <a:cs typeface="Quicksand"/>
                <a:sym typeface="Quicksand"/>
              </a:rPr>
              <a:t>Beirut •</a:t>
            </a:r>
            <a:endParaRPr sz="771">
              <a:latin typeface="Quicksand"/>
              <a:ea typeface="Quicksand"/>
              <a:cs typeface="Quicksand"/>
              <a:sym typeface="Quicksand"/>
            </a:endParaRPr>
          </a:p>
        </p:txBody>
      </p:sp>
      <p:sp>
        <p:nvSpPr>
          <p:cNvPr id="91" name="Google Shape;91;p2"/>
          <p:cNvSpPr txBox="1"/>
          <p:nvPr/>
        </p:nvSpPr>
        <p:spPr>
          <a:xfrm>
            <a:off x="8482050" y="5258967"/>
            <a:ext cx="796856" cy="456333"/>
          </a:xfrm>
          <a:prstGeom prst="rect">
            <a:avLst/>
          </a:prstGeom>
          <a:noFill/>
          <a:ln>
            <a:noFill/>
          </a:ln>
        </p:spPr>
        <p:txBody>
          <a:bodyPr spcFirstLastPara="1" wrap="square" lIns="0" tIns="12246" rIns="0" bIns="0" anchor="t" anchorCtr="0">
            <a:spAutoFit/>
          </a:bodyPr>
          <a:lstStyle/>
          <a:p>
            <a:pPr marL="16328" marR="6531" indent="42454">
              <a:lnSpc>
                <a:spcPct val="102200"/>
              </a:lnSpc>
              <a:buSzPts val="1100"/>
            </a:pPr>
            <a:r>
              <a:rPr lang="en-US" sz="1414">
                <a:solidFill>
                  <a:srgbClr val="3D81C3"/>
                </a:solidFill>
                <a:latin typeface="Quicksand"/>
                <a:ea typeface="Quicksand"/>
                <a:cs typeface="Quicksand"/>
                <a:sym typeface="Quicksand"/>
              </a:rPr>
              <a:t>Saudi  Arabia</a:t>
            </a:r>
            <a:endParaRPr sz="1414">
              <a:latin typeface="Quicksand"/>
              <a:ea typeface="Quicksand"/>
              <a:cs typeface="Quicksand"/>
              <a:sym typeface="Quicksand"/>
            </a:endParaRPr>
          </a:p>
        </p:txBody>
      </p:sp>
      <p:sp>
        <p:nvSpPr>
          <p:cNvPr id="92" name="Google Shape;92;p2"/>
          <p:cNvSpPr txBox="1"/>
          <p:nvPr/>
        </p:nvSpPr>
        <p:spPr>
          <a:xfrm>
            <a:off x="6370506" y="4192863"/>
            <a:ext cx="640116"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Jordan</a:t>
            </a:r>
            <a:endParaRPr sz="1414">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8" descr="A close up of text on a white background  Description automatically generated"/>
          <p:cNvPicPr preferRelativeResize="0"/>
          <p:nvPr/>
        </p:nvPicPr>
        <p:blipFill rotWithShape="1">
          <a:blip r:embed="rId3">
            <a:alphaModFix/>
          </a:blip>
          <a:srcRect/>
          <a:stretch/>
        </p:blipFill>
        <p:spPr>
          <a:xfrm>
            <a:off x="0" y="-265999"/>
            <a:ext cx="12192000" cy="7389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9" descr="A picture containing photo, different, food, man  Description automatically generated"/>
          <p:cNvPicPr preferRelativeResize="0"/>
          <p:nvPr/>
        </p:nvPicPr>
        <p:blipFill rotWithShape="1">
          <a:blip r:embed="rId3">
            <a:alphaModFix/>
          </a:blip>
          <a:srcRect/>
          <a:stretch/>
        </p:blipFill>
        <p:spPr>
          <a:xfrm>
            <a:off x="-1" y="-203138"/>
            <a:ext cx="12183579" cy="72592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1" descr="A group of people posing for the camera  Description automatically generated"/>
          <p:cNvPicPr preferRelativeResize="0"/>
          <p:nvPr/>
        </p:nvPicPr>
        <p:blipFill rotWithShape="1">
          <a:blip r:embed="rId3">
            <a:alphaModFix/>
          </a:blip>
          <a:srcRect/>
          <a:stretch/>
        </p:blipFill>
        <p:spPr>
          <a:xfrm>
            <a:off x="0" y="-222425"/>
            <a:ext cx="12192000" cy="7569512"/>
          </a:xfrm>
          <a:prstGeom prst="rect">
            <a:avLst/>
          </a:prstGeom>
          <a:noFill/>
          <a:ln>
            <a:noFill/>
          </a:ln>
        </p:spPr>
      </p:pic>
      <p:sp>
        <p:nvSpPr>
          <p:cNvPr id="204" name="Google Shape;204;p11"/>
          <p:cNvSpPr/>
          <p:nvPr/>
        </p:nvSpPr>
        <p:spPr>
          <a:xfrm>
            <a:off x="7940462" y="6488668"/>
            <a:ext cx="40661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Watch the video: Rage, Revenge &amp; Repair</a:t>
            </a:r>
            <a:endParaRPr sz="1800" b="0" i="0" u="none" strike="noStrike" cap="none">
              <a:solidFill>
                <a:schemeClr val="accent2"/>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DB8D41F1-32DD-4C52-2559-BE5CA7CA0CF2}"/>
              </a:ext>
            </a:extLst>
          </p:cNvPr>
          <p:cNvPicPr>
            <a:picLocks noChangeAspect="1"/>
          </p:cNvPicPr>
          <p:nvPr/>
        </p:nvPicPr>
        <p:blipFill>
          <a:blip r:embed="rId3"/>
          <a:stretch>
            <a:fillRect/>
          </a:stretch>
        </p:blipFill>
        <p:spPr>
          <a:xfrm>
            <a:off x="2667000" y="0"/>
            <a:ext cx="6858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D89B4DC-653B-0642-122E-5450B29B28D4}"/>
              </a:ext>
            </a:extLst>
          </p:cNvPr>
          <p:cNvPicPr>
            <a:picLocks noChangeAspect="1"/>
          </p:cNvPicPr>
          <p:nvPr/>
        </p:nvPicPr>
        <p:blipFill>
          <a:blip r:embed="rId3"/>
          <a:stretch>
            <a:fillRect/>
          </a:stretch>
        </p:blipFill>
        <p:spPr>
          <a:xfrm>
            <a:off x="1961365" y="0"/>
            <a:ext cx="826926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68E7401-5180-C908-D91E-AF39B6F5E62B}"/>
              </a:ext>
            </a:extLst>
          </p:cNvPr>
          <p:cNvPicPr>
            <a:picLocks noChangeAspect="1"/>
          </p:cNvPicPr>
          <p:nvPr/>
        </p:nvPicPr>
        <p:blipFill>
          <a:blip r:embed="rId3"/>
          <a:stretch>
            <a:fillRect/>
          </a:stretch>
        </p:blipFill>
        <p:spPr>
          <a:xfrm>
            <a:off x="2087235" y="0"/>
            <a:ext cx="8017529" cy="6858000"/>
          </a:xfrm>
          <a:prstGeom prst="rect">
            <a:avLst/>
          </a:prstGeom>
        </p:spPr>
      </p:pic>
    </p:spTree>
  </p:cSld>
  <p:clrMapOvr>
    <a:masterClrMapping/>
  </p:clrMapOvr>
</p:sld>
</file>

<file path=ppt/theme/theme1.xml><?xml version="1.0" encoding="utf-8"?>
<a:theme xmlns:a="http://schemas.openxmlformats.org/drawingml/2006/main" name="Default Theme">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1732</Words>
  <Application>Microsoft Macintosh PowerPoint</Application>
  <PresentationFormat>Widescreen</PresentationFormat>
  <Paragraphs>80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Quicksand</vt:lpstr>
      <vt:lpstr>Noto Sans Symbols</vt:lpstr>
      <vt:lpstr>Twentieth Century</vt:lpstr>
      <vt:lpstr>Arial</vt:lpstr>
      <vt:lpstr>Quicksand Medium</vt:lpstr>
      <vt:lpstr>Trebuchet MS</vt:lpstr>
      <vt:lpstr>MULI LIGHT ROMAN</vt:lpstr>
      <vt:lpstr>Calibri</vt:lpstr>
      <vt:lpstr>Default Theme</vt:lpstr>
      <vt:lpstr>LISTENING TO PALESTINIAN AND ISRAELI PEOPLE WHEN WE SEE VIOLENCE IN THE MEDIA</vt:lpstr>
      <vt:lpstr>AS A SCHOOL, WE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TO ISRAELI AND PALESTINIAN PEOPLE WHEN WE SEE VIOLENCE IN THE MEDIA</dc:title>
  <dc:creator>OneVoice Intern</dc:creator>
  <cp:lastModifiedBy>Sharon Booth</cp:lastModifiedBy>
  <cp:revision>17</cp:revision>
  <dcterms:created xsi:type="dcterms:W3CDTF">2014-11-03T14:39:29Z</dcterms:created>
  <dcterms:modified xsi:type="dcterms:W3CDTF">2023-10-07T15:50:02Z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0x010100DE33CD7792F7D24894D330CD9EA636D4</vt:lpwstr>
  </property>
</Properties>
</file>